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nton" charset="1" panose="00000500000000000000"/>
      <p:regular r:id="rId16"/>
    </p:embeddedFont>
    <p:embeddedFont>
      <p:font typeface="Garet" charset="1" panose="00000000000000000000"/>
      <p:regular r:id="rId17"/>
    </p:embeddedFont>
    <p:embeddedFont>
      <p:font typeface="Roboto Bold" charset="1" panose="02000000000000000000"/>
      <p:regular r:id="rId18"/>
    </p:embeddedFont>
    <p:embeddedFont>
      <p:font typeface="Roboto" charset="1" panose="02000000000000000000"/>
      <p:regular r:id="rId19"/>
    </p:embeddedFont>
    <p:embeddedFont>
      <p:font typeface="Garet Bold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0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6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858778" y="7751289"/>
            <a:ext cx="1248937" cy="1248937"/>
          </a:xfrm>
          <a:custGeom>
            <a:avLst/>
            <a:gdLst/>
            <a:ahLst/>
            <a:cxnLst/>
            <a:rect r="r" b="b" t="t" l="l"/>
            <a:pathLst>
              <a:path h="1248937" w="1248937">
                <a:moveTo>
                  <a:pt x="0" y="1248937"/>
                </a:moveTo>
                <a:lnTo>
                  <a:pt x="1248938" y="1248937"/>
                </a:lnTo>
                <a:lnTo>
                  <a:pt x="1248938" y="0"/>
                </a:lnTo>
                <a:lnTo>
                  <a:pt x="0" y="0"/>
                </a:lnTo>
                <a:lnTo>
                  <a:pt x="0" y="12489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99891" y="2918391"/>
            <a:ext cx="2883356" cy="288335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877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104987" y="4991952"/>
            <a:ext cx="2154313" cy="809795"/>
          </a:xfrm>
          <a:custGeom>
            <a:avLst/>
            <a:gdLst/>
            <a:ahLst/>
            <a:cxnLst/>
            <a:rect r="r" b="b" t="t" l="l"/>
            <a:pathLst>
              <a:path h="809795" w="2154313">
                <a:moveTo>
                  <a:pt x="0" y="0"/>
                </a:moveTo>
                <a:lnTo>
                  <a:pt x="2154313" y="0"/>
                </a:lnTo>
                <a:lnTo>
                  <a:pt x="2154313" y="809795"/>
                </a:lnTo>
                <a:lnTo>
                  <a:pt x="0" y="809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8085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605401"/>
            <a:ext cx="11807810" cy="4386551"/>
            <a:chOff x="0" y="0"/>
            <a:chExt cx="1829339" cy="6795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29339" cy="679592"/>
            </a:xfrm>
            <a:custGeom>
              <a:avLst/>
              <a:gdLst/>
              <a:ahLst/>
              <a:cxnLst/>
              <a:rect r="r" b="b" t="t" l="l"/>
              <a:pathLst>
                <a:path h="679592" w="1829339">
                  <a:moveTo>
                    <a:pt x="0" y="0"/>
                  </a:moveTo>
                  <a:lnTo>
                    <a:pt x="1829339" y="0"/>
                  </a:lnTo>
                  <a:lnTo>
                    <a:pt x="1829339" y="679592"/>
                  </a:lnTo>
                  <a:lnTo>
                    <a:pt x="0" y="679592"/>
                  </a:lnTo>
                  <a:close/>
                </a:path>
              </a:pathLst>
            </a:custGeom>
            <a:blipFill>
              <a:blip r:embed="rId6"/>
              <a:stretch>
                <a:fillRect l="0" t="-39671" r="0" b="-3967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3798739"/>
            <a:ext cx="10776201" cy="277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35"/>
              </a:lnSpc>
            </a:pPr>
            <a:r>
              <a:rPr lang="en-US" sz="976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2025 DEVELOPER WORKFORCE INSIGHTS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38413" y="6573986"/>
            <a:ext cx="11988384" cy="892448"/>
            <a:chOff x="0" y="0"/>
            <a:chExt cx="15984512" cy="118993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5136365" cy="1189930"/>
              <a:chOff x="0" y="0"/>
              <a:chExt cx="2960491" cy="23273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960491" cy="232736"/>
              </a:xfrm>
              <a:custGeom>
                <a:avLst/>
                <a:gdLst/>
                <a:ahLst/>
                <a:cxnLst/>
                <a:rect r="r" b="b" t="t" l="l"/>
                <a:pathLst>
                  <a:path h="232736" w="2960491">
                    <a:moveTo>
                      <a:pt x="34781" y="0"/>
                    </a:moveTo>
                    <a:lnTo>
                      <a:pt x="2925711" y="0"/>
                    </a:lnTo>
                    <a:cubicBezTo>
                      <a:pt x="2934935" y="0"/>
                      <a:pt x="2943782" y="3664"/>
                      <a:pt x="2950304" y="10187"/>
                    </a:cubicBezTo>
                    <a:cubicBezTo>
                      <a:pt x="2956827" y="16710"/>
                      <a:pt x="2960491" y="25556"/>
                      <a:pt x="2960491" y="34781"/>
                    </a:cubicBezTo>
                    <a:lnTo>
                      <a:pt x="2960491" y="197956"/>
                    </a:lnTo>
                    <a:cubicBezTo>
                      <a:pt x="2960491" y="217164"/>
                      <a:pt x="2944919" y="232736"/>
                      <a:pt x="2925711" y="232736"/>
                    </a:cubicBezTo>
                    <a:lnTo>
                      <a:pt x="34781" y="232736"/>
                    </a:lnTo>
                    <a:cubicBezTo>
                      <a:pt x="15572" y="232736"/>
                      <a:pt x="0" y="217164"/>
                      <a:pt x="0" y="197956"/>
                    </a:cubicBezTo>
                    <a:lnTo>
                      <a:pt x="0" y="34781"/>
                    </a:lnTo>
                    <a:cubicBezTo>
                      <a:pt x="0" y="15572"/>
                      <a:pt x="15572" y="0"/>
                      <a:pt x="34781" y="0"/>
                    </a:cubicBezTo>
                    <a:close/>
                  </a:path>
                </a:pathLst>
              </a:custGeom>
              <a:solidFill>
                <a:srgbClr val="BB830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2960491" cy="2613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619614" y="416750"/>
              <a:ext cx="15364898" cy="620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28"/>
                </a:lnSpc>
              </a:pPr>
              <a:r>
                <a:rPr lang="en-US" sz="3428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Business/Policy context 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7732239"/>
            <a:ext cx="11183710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6"/>
              </a:lnSpc>
              <a:spcBef>
                <a:spcPct val="0"/>
              </a:spcBef>
            </a:pPr>
            <a:r>
              <a:rPr lang="en-US" b="true" sz="284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Team M</a:t>
            </a:r>
            <a:r>
              <a:rPr lang="en-US" b="true" sz="284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embers:</a:t>
            </a:r>
          </a:p>
          <a:p>
            <a:pPr algn="just">
              <a:lnSpc>
                <a:spcPts val="3416"/>
              </a:lnSpc>
              <a:spcBef>
                <a:spcPct val="0"/>
              </a:spcBef>
            </a:pPr>
            <a:r>
              <a:rPr lang="en-US" sz="284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Palak(2401020042), Apoorva Choudhary(2401010092),</a:t>
            </a:r>
          </a:p>
          <a:p>
            <a:pPr algn="just">
              <a:lnSpc>
                <a:spcPts val="3416"/>
              </a:lnSpc>
              <a:spcBef>
                <a:spcPct val="0"/>
              </a:spcBef>
            </a:pPr>
            <a:r>
              <a:rPr lang="en-US" sz="284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Mayank(2401010267),  Suryansh Singh(2401010467),</a:t>
            </a:r>
          </a:p>
          <a:p>
            <a:pPr algn="just">
              <a:lnSpc>
                <a:spcPts val="3416"/>
              </a:lnSpc>
              <a:spcBef>
                <a:spcPct val="0"/>
              </a:spcBef>
            </a:pPr>
            <a:r>
              <a:rPr lang="en-US" sz="284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Shreya Suman(2401020068), Pampana Sree Adithya (2401010315),</a:t>
            </a:r>
          </a:p>
          <a:p>
            <a:pPr algn="just">
              <a:lnSpc>
                <a:spcPts val="3416"/>
              </a:lnSpc>
              <a:spcBef>
                <a:spcPct val="0"/>
              </a:spcBef>
            </a:pPr>
            <a:r>
              <a:rPr lang="en-US" sz="284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Mohit Singh(2401020098)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6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47972" y="-566082"/>
            <a:ext cx="7638530" cy="763853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87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510" y="2764802"/>
            <a:ext cx="6533216" cy="6347969"/>
            <a:chOff x="0" y="0"/>
            <a:chExt cx="836519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36519" cy="812800"/>
            </a:xfrm>
            <a:custGeom>
              <a:avLst/>
              <a:gdLst/>
              <a:ahLst/>
              <a:cxnLst/>
              <a:rect r="r" b="b" t="t" l="l"/>
              <a:pathLst>
                <a:path h="812800" w="836519">
                  <a:moveTo>
                    <a:pt x="418260" y="0"/>
                  </a:moveTo>
                  <a:cubicBezTo>
                    <a:pt x="187261" y="0"/>
                    <a:pt x="0" y="181951"/>
                    <a:pt x="0" y="406400"/>
                  </a:cubicBezTo>
                  <a:cubicBezTo>
                    <a:pt x="0" y="630849"/>
                    <a:pt x="187261" y="812800"/>
                    <a:pt x="418260" y="812800"/>
                  </a:cubicBezTo>
                  <a:cubicBezTo>
                    <a:pt x="649258" y="812800"/>
                    <a:pt x="836519" y="630849"/>
                    <a:pt x="836519" y="406400"/>
                  </a:cubicBezTo>
                  <a:cubicBezTo>
                    <a:pt x="836519" y="181951"/>
                    <a:pt x="649258" y="0"/>
                    <a:pt x="418260" y="0"/>
                  </a:cubicBezTo>
                  <a:close/>
                </a:path>
              </a:pathLst>
            </a:custGeom>
            <a:blipFill>
              <a:blip r:embed="rId2"/>
              <a:stretch>
                <a:fillRect l="-15763" t="0" r="-4550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579010" y="732092"/>
            <a:ext cx="8034511" cy="4411408"/>
            <a:chOff x="0" y="0"/>
            <a:chExt cx="2803121" cy="15390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03121" cy="1539074"/>
            </a:xfrm>
            <a:custGeom>
              <a:avLst/>
              <a:gdLst/>
              <a:ahLst/>
              <a:cxnLst/>
              <a:rect r="r" b="b" t="t" l="l"/>
              <a:pathLst>
                <a:path h="1539074" w="2803121">
                  <a:moveTo>
                    <a:pt x="49143" y="0"/>
                  </a:moveTo>
                  <a:lnTo>
                    <a:pt x="2753978" y="0"/>
                  </a:lnTo>
                  <a:cubicBezTo>
                    <a:pt x="2781119" y="0"/>
                    <a:pt x="2803121" y="22002"/>
                    <a:pt x="2803121" y="49143"/>
                  </a:cubicBezTo>
                  <a:lnTo>
                    <a:pt x="2803121" y="1489932"/>
                  </a:lnTo>
                  <a:cubicBezTo>
                    <a:pt x="2803121" y="1502965"/>
                    <a:pt x="2797943" y="1515465"/>
                    <a:pt x="2788727" y="1524681"/>
                  </a:cubicBezTo>
                  <a:cubicBezTo>
                    <a:pt x="2779511" y="1533897"/>
                    <a:pt x="2767012" y="1539074"/>
                    <a:pt x="2753978" y="1539074"/>
                  </a:cubicBezTo>
                  <a:lnTo>
                    <a:pt x="49143" y="1539074"/>
                  </a:lnTo>
                  <a:cubicBezTo>
                    <a:pt x="36109" y="1539074"/>
                    <a:pt x="23610" y="1533897"/>
                    <a:pt x="14394" y="1524681"/>
                  </a:cubicBezTo>
                  <a:cubicBezTo>
                    <a:pt x="5178" y="1515465"/>
                    <a:pt x="0" y="1502965"/>
                    <a:pt x="0" y="1489932"/>
                  </a:cubicBezTo>
                  <a:lnTo>
                    <a:pt x="0" y="49143"/>
                  </a:lnTo>
                  <a:cubicBezTo>
                    <a:pt x="0" y="36109"/>
                    <a:pt x="5178" y="23610"/>
                    <a:pt x="14394" y="14394"/>
                  </a:cubicBezTo>
                  <a:cubicBezTo>
                    <a:pt x="23610" y="5178"/>
                    <a:pt x="36109" y="0"/>
                    <a:pt x="49143" y="0"/>
                  </a:cubicBezTo>
                  <a:close/>
                </a:path>
              </a:pathLst>
            </a:custGeom>
            <a:solidFill>
              <a:srgbClr val="BB830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803121" cy="1567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02400" y="4674602"/>
            <a:ext cx="7822242" cy="4942461"/>
            <a:chOff x="0" y="0"/>
            <a:chExt cx="2729064" cy="17243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29063" cy="1724351"/>
            </a:xfrm>
            <a:custGeom>
              <a:avLst/>
              <a:gdLst/>
              <a:ahLst/>
              <a:cxnLst/>
              <a:rect r="r" b="b" t="t" l="l"/>
              <a:pathLst>
                <a:path h="1724351" w="2729063">
                  <a:moveTo>
                    <a:pt x="50476" y="0"/>
                  </a:moveTo>
                  <a:lnTo>
                    <a:pt x="2678587" y="0"/>
                  </a:lnTo>
                  <a:cubicBezTo>
                    <a:pt x="2706464" y="0"/>
                    <a:pt x="2729063" y="22599"/>
                    <a:pt x="2729063" y="50476"/>
                  </a:cubicBezTo>
                  <a:lnTo>
                    <a:pt x="2729063" y="1673875"/>
                  </a:lnTo>
                  <a:cubicBezTo>
                    <a:pt x="2729063" y="1701752"/>
                    <a:pt x="2706464" y="1724351"/>
                    <a:pt x="2678587" y="1724351"/>
                  </a:cubicBezTo>
                  <a:lnTo>
                    <a:pt x="50476" y="1724351"/>
                  </a:lnTo>
                  <a:cubicBezTo>
                    <a:pt x="22599" y="1724351"/>
                    <a:pt x="0" y="1701752"/>
                    <a:pt x="0" y="1673875"/>
                  </a:cubicBezTo>
                  <a:lnTo>
                    <a:pt x="0" y="50476"/>
                  </a:lnTo>
                  <a:cubicBezTo>
                    <a:pt x="0" y="22599"/>
                    <a:pt x="22599" y="0"/>
                    <a:pt x="50476" y="0"/>
                  </a:cubicBezTo>
                  <a:close/>
                </a:path>
              </a:pathLst>
            </a:custGeom>
            <a:solidFill>
              <a:srgbClr val="BB830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729064" cy="1752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979095" y="1433444"/>
            <a:ext cx="7234341" cy="3008704"/>
            <a:chOff x="0" y="0"/>
            <a:chExt cx="9645788" cy="401160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490670"/>
              <a:ext cx="9476352" cy="25209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87806" indent="-343903" lvl="1">
                <a:lnSpc>
                  <a:spcPts val="3822"/>
                </a:lnSpc>
                <a:buFont typeface="Arial"/>
                <a:buChar char="•"/>
              </a:pPr>
              <a:r>
                <a:rPr lang="en-US" sz="3185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Survey data may contain bia</a:t>
              </a:r>
              <a:r>
                <a:rPr lang="en-US" sz="3185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</a:t>
              </a:r>
            </a:p>
            <a:p>
              <a:pPr algn="just" marL="687806" indent="-343903" lvl="1">
                <a:lnSpc>
                  <a:spcPts val="3822"/>
                </a:lnSpc>
                <a:buFont typeface="Arial"/>
                <a:buChar char="•"/>
              </a:pPr>
              <a:r>
                <a:rPr lang="en-US" sz="3185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Currency normalization is approximate</a:t>
              </a:r>
            </a:p>
            <a:p>
              <a:pPr algn="just" marL="687806" indent="-343903" lvl="1">
                <a:lnSpc>
                  <a:spcPts val="3822"/>
                </a:lnSpc>
                <a:buFont typeface="Arial"/>
                <a:buChar char="•"/>
              </a:pPr>
              <a:r>
                <a:rPr lang="en-US" sz="3185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U</a:t>
              </a:r>
              <a:r>
                <a:rPr lang="en-US" sz="3185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nequal country sample sizes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65641" y="57150"/>
              <a:ext cx="9480147" cy="11979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44"/>
                </a:lnSpc>
              </a:pPr>
              <a:r>
                <a:rPr lang="en-US" sz="6255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LIMITATIONS: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07204" y="5217089"/>
            <a:ext cx="8080796" cy="4041211"/>
            <a:chOff x="0" y="0"/>
            <a:chExt cx="10774394" cy="538828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502901"/>
              <a:ext cx="8175665" cy="3885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702332" indent="-351166" lvl="1">
                <a:lnSpc>
                  <a:spcPts val="3903"/>
                </a:lnSpc>
                <a:buFont typeface="Arial"/>
                <a:buChar char="•"/>
              </a:pPr>
              <a:r>
                <a:rPr lang="en-US" sz="3253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Add multi-year data for trend analysis</a:t>
              </a:r>
            </a:p>
            <a:p>
              <a:pPr algn="just" marL="702332" indent="-351166" lvl="1">
                <a:lnSpc>
                  <a:spcPts val="3903"/>
                </a:lnSpc>
                <a:buFont typeface="Arial"/>
                <a:buChar char="•"/>
              </a:pPr>
              <a:r>
                <a:rPr lang="en-US" sz="3253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Include </a:t>
              </a:r>
              <a:r>
                <a:rPr lang="en-US" sz="3253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skill-level and performance data</a:t>
              </a:r>
            </a:p>
            <a:p>
              <a:pPr algn="just" marL="702332" indent="-351166" lvl="1">
                <a:lnSpc>
                  <a:spcPts val="3903"/>
                </a:lnSpc>
                <a:buFont typeface="Arial"/>
                <a:buChar char="•"/>
              </a:pPr>
              <a:r>
                <a:rPr lang="en-US" sz="3253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Apply predictive salary models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85021" y="57150"/>
              <a:ext cx="10589373" cy="1224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90"/>
                </a:lnSpc>
              </a:pPr>
              <a:r>
                <a:rPr lang="en-US" sz="6388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NEXT STEPS: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6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5465" y="4122827"/>
            <a:ext cx="3287737" cy="32877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87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97794" y="4984852"/>
            <a:ext cx="4273448" cy="427344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471" t="0" r="-25471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false" rot="-955566">
            <a:off x="15898842" y="6981760"/>
            <a:ext cx="2720916" cy="1592972"/>
          </a:xfrm>
          <a:custGeom>
            <a:avLst/>
            <a:gdLst/>
            <a:ahLst/>
            <a:cxnLst/>
            <a:rect r="r" b="b" t="t" l="l"/>
            <a:pathLst>
              <a:path h="1592972" w="2720916">
                <a:moveTo>
                  <a:pt x="2720916" y="0"/>
                </a:moveTo>
                <a:lnTo>
                  <a:pt x="0" y="0"/>
                </a:lnTo>
                <a:lnTo>
                  <a:pt x="0" y="1592972"/>
                </a:lnTo>
                <a:lnTo>
                  <a:pt x="2720916" y="1592972"/>
                </a:lnTo>
                <a:lnTo>
                  <a:pt x="272091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32508" y="4263142"/>
            <a:ext cx="1778345" cy="668471"/>
          </a:xfrm>
          <a:custGeom>
            <a:avLst/>
            <a:gdLst/>
            <a:ahLst/>
            <a:cxnLst/>
            <a:rect r="r" b="b" t="t" l="l"/>
            <a:pathLst>
              <a:path h="668471" w="1778345">
                <a:moveTo>
                  <a:pt x="0" y="0"/>
                </a:moveTo>
                <a:lnTo>
                  <a:pt x="1778345" y="0"/>
                </a:lnTo>
                <a:lnTo>
                  <a:pt x="1778345" y="668471"/>
                </a:lnTo>
                <a:lnTo>
                  <a:pt x="0" y="668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8085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07450" y="1382076"/>
            <a:ext cx="14425058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56"/>
              </a:lnSpc>
            </a:pPr>
            <a:r>
              <a:rPr lang="en-US" sz="304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Problem Statement:</a:t>
            </a:r>
          </a:p>
          <a:p>
            <a:pPr algn="just">
              <a:lnSpc>
                <a:spcPts val="2936"/>
              </a:lnSpc>
            </a:pPr>
            <a:r>
              <a:rPr lang="en-US" sz="244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To understand what factors most strongly influence developer compensation and job satisfaction in 2025 across countries, industries, and organizational structures.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2259037" y="3833839"/>
            <a:ext cx="3287737" cy="328773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877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07450" y="3032374"/>
            <a:ext cx="11664357" cy="4536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88"/>
              </a:lnSpc>
            </a:pPr>
            <a:r>
              <a:rPr lang="en-US" sz="340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Sector Context (Why this matters):</a:t>
            </a:r>
          </a:p>
          <a:p>
            <a:pPr algn="just" marL="590699" indent="-295349" lvl="1">
              <a:lnSpc>
                <a:spcPts val="3283"/>
              </a:lnSpc>
              <a:buFont typeface="Arial"/>
              <a:buChar char="•"/>
            </a:pPr>
            <a:r>
              <a:rPr lang="en-US" sz="27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The tech industry depends heavily on skilled developers</a:t>
            </a:r>
          </a:p>
          <a:p>
            <a:pPr algn="just" marL="590699" indent="-295349" lvl="1">
              <a:lnSpc>
                <a:spcPts val="3283"/>
              </a:lnSpc>
              <a:buFont typeface="Arial"/>
              <a:buChar char="•"/>
            </a:pPr>
            <a:r>
              <a:rPr lang="en-US" sz="27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Companies face high attrition and rising salary costs</a:t>
            </a:r>
          </a:p>
          <a:p>
            <a:pPr algn="just" marL="590699" indent="-295349" lvl="1">
              <a:lnSpc>
                <a:spcPts val="3283"/>
              </a:lnSpc>
              <a:buFont typeface="Arial"/>
              <a:buChar char="•"/>
            </a:pPr>
            <a:r>
              <a:rPr lang="en-US" sz="27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Remote and hybrid work models have changed workforce dynamics</a:t>
            </a:r>
          </a:p>
          <a:p>
            <a:pPr algn="just" marL="590699" indent="-295349" lvl="1">
              <a:lnSpc>
                <a:spcPts val="3283"/>
              </a:lnSpc>
              <a:buFont typeface="Arial"/>
              <a:buChar char="•"/>
            </a:pPr>
            <a:r>
              <a:rPr lang="en-US" sz="27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HR leaders and policymakers need data-driven insights</a:t>
            </a:r>
          </a:p>
          <a:p>
            <a:pPr algn="just">
              <a:lnSpc>
                <a:spcPts val="4088"/>
              </a:lnSpc>
            </a:pPr>
          </a:p>
          <a:p>
            <a:pPr algn="just">
              <a:lnSpc>
                <a:spcPts val="4088"/>
              </a:lnSpc>
            </a:pPr>
            <a:r>
              <a:rPr lang="en-US" sz="340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Decision-Maker:</a:t>
            </a:r>
          </a:p>
          <a:p>
            <a:pPr algn="just">
              <a:lnSpc>
                <a:spcPts val="3283"/>
              </a:lnSpc>
            </a:pPr>
            <a:r>
              <a:rPr lang="en-US" sz="27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HR Managers, Workforce Planners, Policy Makers, Tech Leaders</a:t>
            </a:r>
          </a:p>
          <a:p>
            <a:pPr algn="just">
              <a:lnSpc>
                <a:spcPts val="4088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663612" y="1382076"/>
            <a:ext cx="491030" cy="49103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82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3612" y="3032374"/>
            <a:ext cx="491030" cy="49103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82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63612" y="6147996"/>
            <a:ext cx="491030" cy="49103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82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307450" y="7778246"/>
            <a:ext cx="11664357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60"/>
              </a:lnSpc>
            </a:pPr>
            <a:r>
              <a:rPr lang="en-US" sz="305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Objective:</a:t>
            </a:r>
          </a:p>
          <a:p>
            <a:pPr algn="just">
              <a:lnSpc>
                <a:spcPts val="2936"/>
              </a:lnSpc>
            </a:pPr>
            <a:r>
              <a:rPr lang="en-US" sz="244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To support strategic workforce planning and compensation decisions using data insights.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63612" y="7778246"/>
            <a:ext cx="491030" cy="49103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82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6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18281" y="-1041387"/>
            <a:ext cx="4082038" cy="408203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87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543517" y="999632"/>
            <a:ext cx="1349528" cy="507281"/>
          </a:xfrm>
          <a:custGeom>
            <a:avLst/>
            <a:gdLst/>
            <a:ahLst/>
            <a:cxnLst/>
            <a:rect r="r" b="b" t="t" l="l"/>
            <a:pathLst>
              <a:path h="507281" w="1349528">
                <a:moveTo>
                  <a:pt x="0" y="0"/>
                </a:moveTo>
                <a:lnTo>
                  <a:pt x="1349528" y="0"/>
                </a:lnTo>
                <a:lnTo>
                  <a:pt x="1349528" y="507280"/>
                </a:lnTo>
                <a:lnTo>
                  <a:pt x="0" y="507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8085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06018" y="1232228"/>
            <a:ext cx="6360017" cy="636001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-6913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306399" y="549380"/>
            <a:ext cx="2000372" cy="595283"/>
            <a:chOff x="0" y="0"/>
            <a:chExt cx="697900" cy="2076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7900" cy="207685"/>
            </a:xfrm>
            <a:custGeom>
              <a:avLst/>
              <a:gdLst/>
              <a:ahLst/>
              <a:cxnLst/>
              <a:rect r="r" b="b" t="t" l="l"/>
              <a:pathLst>
                <a:path h="207685" w="697900">
                  <a:moveTo>
                    <a:pt x="103843" y="0"/>
                  </a:moveTo>
                  <a:lnTo>
                    <a:pt x="594057" y="0"/>
                  </a:lnTo>
                  <a:cubicBezTo>
                    <a:pt x="651408" y="0"/>
                    <a:pt x="697900" y="46492"/>
                    <a:pt x="697900" y="103843"/>
                  </a:cubicBezTo>
                  <a:lnTo>
                    <a:pt x="697900" y="103843"/>
                  </a:lnTo>
                  <a:cubicBezTo>
                    <a:pt x="697900" y="161193"/>
                    <a:pt x="651408" y="207685"/>
                    <a:pt x="594057" y="207685"/>
                  </a:cubicBezTo>
                  <a:lnTo>
                    <a:pt x="103843" y="207685"/>
                  </a:lnTo>
                  <a:cubicBezTo>
                    <a:pt x="46492" y="207685"/>
                    <a:pt x="0" y="161193"/>
                    <a:pt x="0" y="103843"/>
                  </a:cubicBezTo>
                  <a:lnTo>
                    <a:pt x="0" y="103843"/>
                  </a:lnTo>
                  <a:cubicBezTo>
                    <a:pt x="0" y="46492"/>
                    <a:pt x="46492" y="0"/>
                    <a:pt x="103843" y="0"/>
                  </a:cubicBezTo>
                  <a:close/>
                </a:path>
              </a:pathLst>
            </a:custGeom>
            <a:solidFill>
              <a:srgbClr val="BB830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697900" cy="236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816482" y="6439565"/>
            <a:ext cx="2550428" cy="255042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877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489917" y="7111904"/>
            <a:ext cx="1203557" cy="1205750"/>
          </a:xfrm>
          <a:custGeom>
            <a:avLst/>
            <a:gdLst/>
            <a:ahLst/>
            <a:cxnLst/>
            <a:rect r="r" b="b" t="t" l="l"/>
            <a:pathLst>
              <a:path h="1205750" w="1203557">
                <a:moveTo>
                  <a:pt x="0" y="0"/>
                </a:moveTo>
                <a:lnTo>
                  <a:pt x="1203558" y="0"/>
                </a:lnTo>
                <a:lnTo>
                  <a:pt x="1203558" y="1205749"/>
                </a:lnTo>
                <a:lnTo>
                  <a:pt x="0" y="1205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306399" y="1859890"/>
            <a:ext cx="3495578" cy="587603"/>
            <a:chOff x="0" y="0"/>
            <a:chExt cx="1219555" cy="2050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19555" cy="205006"/>
            </a:xfrm>
            <a:custGeom>
              <a:avLst/>
              <a:gdLst/>
              <a:ahLst/>
              <a:cxnLst/>
              <a:rect r="r" b="b" t="t" l="l"/>
              <a:pathLst>
                <a:path h="205006" w="1219555">
                  <a:moveTo>
                    <a:pt x="102503" y="0"/>
                  </a:moveTo>
                  <a:lnTo>
                    <a:pt x="1117052" y="0"/>
                  </a:lnTo>
                  <a:cubicBezTo>
                    <a:pt x="1144238" y="0"/>
                    <a:pt x="1170309" y="10799"/>
                    <a:pt x="1189533" y="30022"/>
                  </a:cubicBezTo>
                  <a:cubicBezTo>
                    <a:pt x="1208756" y="49245"/>
                    <a:pt x="1219555" y="75317"/>
                    <a:pt x="1219555" y="102503"/>
                  </a:cubicBezTo>
                  <a:lnTo>
                    <a:pt x="1219555" y="102503"/>
                  </a:lnTo>
                  <a:cubicBezTo>
                    <a:pt x="1219555" y="129688"/>
                    <a:pt x="1208756" y="155760"/>
                    <a:pt x="1189533" y="174983"/>
                  </a:cubicBezTo>
                  <a:cubicBezTo>
                    <a:pt x="1170309" y="194206"/>
                    <a:pt x="1144238" y="205006"/>
                    <a:pt x="1117052" y="205006"/>
                  </a:cubicBezTo>
                  <a:lnTo>
                    <a:pt x="102503" y="205006"/>
                  </a:lnTo>
                  <a:cubicBezTo>
                    <a:pt x="75317" y="205006"/>
                    <a:pt x="49245" y="194206"/>
                    <a:pt x="30022" y="174983"/>
                  </a:cubicBezTo>
                  <a:cubicBezTo>
                    <a:pt x="10799" y="155760"/>
                    <a:pt x="0" y="129688"/>
                    <a:pt x="0" y="102503"/>
                  </a:cubicBezTo>
                  <a:lnTo>
                    <a:pt x="0" y="102503"/>
                  </a:lnTo>
                  <a:cubicBezTo>
                    <a:pt x="0" y="75317"/>
                    <a:pt x="10799" y="49245"/>
                    <a:pt x="30022" y="30022"/>
                  </a:cubicBezTo>
                  <a:cubicBezTo>
                    <a:pt x="49245" y="10799"/>
                    <a:pt x="75317" y="0"/>
                    <a:pt x="102503" y="0"/>
                  </a:cubicBezTo>
                  <a:close/>
                </a:path>
              </a:pathLst>
            </a:custGeom>
            <a:solidFill>
              <a:srgbClr val="BB830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219555" cy="233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306399" y="4401303"/>
            <a:ext cx="4781455" cy="531422"/>
            <a:chOff x="0" y="0"/>
            <a:chExt cx="1668178" cy="1854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68178" cy="185405"/>
            </a:xfrm>
            <a:custGeom>
              <a:avLst/>
              <a:gdLst/>
              <a:ahLst/>
              <a:cxnLst/>
              <a:rect r="r" b="b" t="t" l="l"/>
              <a:pathLst>
                <a:path h="185405" w="1668178">
                  <a:moveTo>
                    <a:pt x="82577" y="0"/>
                  </a:moveTo>
                  <a:lnTo>
                    <a:pt x="1585601" y="0"/>
                  </a:lnTo>
                  <a:cubicBezTo>
                    <a:pt x="1607502" y="0"/>
                    <a:pt x="1628506" y="8700"/>
                    <a:pt x="1643992" y="24186"/>
                  </a:cubicBezTo>
                  <a:cubicBezTo>
                    <a:pt x="1659478" y="39672"/>
                    <a:pt x="1668178" y="60676"/>
                    <a:pt x="1668178" y="82577"/>
                  </a:cubicBezTo>
                  <a:lnTo>
                    <a:pt x="1668178" y="102828"/>
                  </a:lnTo>
                  <a:cubicBezTo>
                    <a:pt x="1668178" y="148434"/>
                    <a:pt x="1631207" y="185405"/>
                    <a:pt x="1585601" y="185405"/>
                  </a:cubicBezTo>
                  <a:lnTo>
                    <a:pt x="82577" y="185405"/>
                  </a:lnTo>
                  <a:cubicBezTo>
                    <a:pt x="36971" y="185405"/>
                    <a:pt x="0" y="148434"/>
                    <a:pt x="0" y="102828"/>
                  </a:cubicBezTo>
                  <a:lnTo>
                    <a:pt x="0" y="82577"/>
                  </a:lnTo>
                  <a:cubicBezTo>
                    <a:pt x="0" y="36971"/>
                    <a:pt x="36971" y="0"/>
                    <a:pt x="82577" y="0"/>
                  </a:cubicBezTo>
                  <a:close/>
                </a:path>
              </a:pathLst>
            </a:custGeom>
            <a:solidFill>
              <a:srgbClr val="BB830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668178" cy="213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306399" y="3162718"/>
            <a:ext cx="4245673" cy="541678"/>
            <a:chOff x="0" y="0"/>
            <a:chExt cx="1481252" cy="18898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81252" cy="188984"/>
            </a:xfrm>
            <a:custGeom>
              <a:avLst/>
              <a:gdLst/>
              <a:ahLst/>
              <a:cxnLst/>
              <a:rect r="r" b="b" t="t" l="l"/>
              <a:pathLst>
                <a:path h="188984" w="1481252">
                  <a:moveTo>
                    <a:pt x="92998" y="0"/>
                  </a:moveTo>
                  <a:lnTo>
                    <a:pt x="1388254" y="0"/>
                  </a:lnTo>
                  <a:cubicBezTo>
                    <a:pt x="1439616" y="0"/>
                    <a:pt x="1481252" y="41636"/>
                    <a:pt x="1481252" y="92998"/>
                  </a:cubicBezTo>
                  <a:lnTo>
                    <a:pt x="1481252" y="95986"/>
                  </a:lnTo>
                  <a:cubicBezTo>
                    <a:pt x="1481252" y="120650"/>
                    <a:pt x="1471454" y="144305"/>
                    <a:pt x="1454014" y="161745"/>
                  </a:cubicBezTo>
                  <a:cubicBezTo>
                    <a:pt x="1436573" y="179186"/>
                    <a:pt x="1412919" y="188984"/>
                    <a:pt x="1388254" y="188984"/>
                  </a:cubicBezTo>
                  <a:lnTo>
                    <a:pt x="92998" y="188984"/>
                  </a:lnTo>
                  <a:cubicBezTo>
                    <a:pt x="68333" y="188984"/>
                    <a:pt x="44679" y="179186"/>
                    <a:pt x="27238" y="161745"/>
                  </a:cubicBezTo>
                  <a:cubicBezTo>
                    <a:pt x="9798" y="144305"/>
                    <a:pt x="0" y="120650"/>
                    <a:pt x="0" y="95986"/>
                  </a:cubicBezTo>
                  <a:lnTo>
                    <a:pt x="0" y="92998"/>
                  </a:lnTo>
                  <a:cubicBezTo>
                    <a:pt x="0" y="68333"/>
                    <a:pt x="9798" y="44679"/>
                    <a:pt x="27238" y="27238"/>
                  </a:cubicBezTo>
                  <a:cubicBezTo>
                    <a:pt x="44679" y="9798"/>
                    <a:pt x="68333" y="0"/>
                    <a:pt x="92998" y="0"/>
                  </a:cubicBezTo>
                  <a:close/>
                </a:path>
              </a:pathLst>
            </a:custGeom>
            <a:solidFill>
              <a:srgbClr val="BB830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1481252" cy="217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306399" y="8189365"/>
            <a:ext cx="4153825" cy="602911"/>
            <a:chOff x="0" y="0"/>
            <a:chExt cx="1449207" cy="2103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49207" cy="210347"/>
            </a:xfrm>
            <a:custGeom>
              <a:avLst/>
              <a:gdLst/>
              <a:ahLst/>
              <a:cxnLst/>
              <a:rect r="r" b="b" t="t" l="l"/>
              <a:pathLst>
                <a:path h="210347" w="1449207">
                  <a:moveTo>
                    <a:pt x="95054" y="0"/>
                  </a:moveTo>
                  <a:lnTo>
                    <a:pt x="1354153" y="0"/>
                  </a:lnTo>
                  <a:cubicBezTo>
                    <a:pt x="1406650" y="0"/>
                    <a:pt x="1449207" y="42557"/>
                    <a:pt x="1449207" y="95054"/>
                  </a:cubicBezTo>
                  <a:lnTo>
                    <a:pt x="1449207" y="115292"/>
                  </a:lnTo>
                  <a:cubicBezTo>
                    <a:pt x="1449207" y="140502"/>
                    <a:pt x="1439193" y="164680"/>
                    <a:pt x="1421367" y="182506"/>
                  </a:cubicBezTo>
                  <a:cubicBezTo>
                    <a:pt x="1403541" y="200332"/>
                    <a:pt x="1379363" y="210347"/>
                    <a:pt x="1354153" y="210347"/>
                  </a:cubicBezTo>
                  <a:lnTo>
                    <a:pt x="95054" y="210347"/>
                  </a:lnTo>
                  <a:cubicBezTo>
                    <a:pt x="69844" y="210347"/>
                    <a:pt x="45667" y="200332"/>
                    <a:pt x="27841" y="182506"/>
                  </a:cubicBezTo>
                  <a:cubicBezTo>
                    <a:pt x="10015" y="164680"/>
                    <a:pt x="0" y="140502"/>
                    <a:pt x="0" y="115292"/>
                  </a:cubicBezTo>
                  <a:lnTo>
                    <a:pt x="0" y="95054"/>
                  </a:lnTo>
                  <a:cubicBezTo>
                    <a:pt x="0" y="69844"/>
                    <a:pt x="10015" y="45667"/>
                    <a:pt x="27841" y="27841"/>
                  </a:cubicBezTo>
                  <a:cubicBezTo>
                    <a:pt x="45667" y="10015"/>
                    <a:pt x="69844" y="0"/>
                    <a:pt x="95054" y="0"/>
                  </a:cubicBezTo>
                  <a:close/>
                </a:path>
              </a:pathLst>
            </a:custGeom>
            <a:solidFill>
              <a:srgbClr val="BB830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449207" cy="2389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306399" y="6463069"/>
            <a:ext cx="4582451" cy="648835"/>
            <a:chOff x="0" y="0"/>
            <a:chExt cx="1598749" cy="22636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98749" cy="226369"/>
            </a:xfrm>
            <a:custGeom>
              <a:avLst/>
              <a:gdLst/>
              <a:ahLst/>
              <a:cxnLst/>
              <a:rect r="r" b="b" t="t" l="l"/>
              <a:pathLst>
                <a:path h="226369" w="1598749">
                  <a:moveTo>
                    <a:pt x="86163" y="0"/>
                  </a:moveTo>
                  <a:lnTo>
                    <a:pt x="1512586" y="0"/>
                  </a:lnTo>
                  <a:cubicBezTo>
                    <a:pt x="1560172" y="0"/>
                    <a:pt x="1598749" y="38577"/>
                    <a:pt x="1598749" y="86163"/>
                  </a:cubicBezTo>
                  <a:lnTo>
                    <a:pt x="1598749" y="140206"/>
                  </a:lnTo>
                  <a:cubicBezTo>
                    <a:pt x="1598749" y="187792"/>
                    <a:pt x="1560172" y="226369"/>
                    <a:pt x="1512586" y="226369"/>
                  </a:cubicBezTo>
                  <a:lnTo>
                    <a:pt x="86163" y="226369"/>
                  </a:lnTo>
                  <a:cubicBezTo>
                    <a:pt x="38577" y="226369"/>
                    <a:pt x="0" y="187792"/>
                    <a:pt x="0" y="140206"/>
                  </a:cubicBezTo>
                  <a:lnTo>
                    <a:pt x="0" y="86163"/>
                  </a:lnTo>
                  <a:cubicBezTo>
                    <a:pt x="0" y="38577"/>
                    <a:pt x="38577" y="0"/>
                    <a:pt x="86163" y="0"/>
                  </a:cubicBezTo>
                  <a:close/>
                </a:path>
              </a:pathLst>
            </a:custGeom>
            <a:solidFill>
              <a:srgbClr val="BB830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1598749" cy="254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6458799" y="648850"/>
            <a:ext cx="11351591" cy="929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2"/>
              </a:lnSpc>
            </a:pPr>
            <a:r>
              <a:rPr lang="en-US" sz="3002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Source:</a:t>
            </a:r>
          </a:p>
          <a:p>
            <a:pPr algn="just">
              <a:lnSpc>
                <a:spcPts val="3242"/>
              </a:lnSpc>
            </a:pPr>
            <a:r>
              <a:rPr lang="en-US" sz="270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https://survey.stackoverflow.co/</a:t>
            </a:r>
          </a:p>
          <a:p>
            <a:pPr algn="just">
              <a:lnSpc>
                <a:spcPts val="3242"/>
              </a:lnSpc>
            </a:pPr>
          </a:p>
          <a:p>
            <a:pPr algn="just">
              <a:lnSpc>
                <a:spcPts val="3602"/>
              </a:lnSpc>
            </a:pPr>
            <a:r>
              <a:rPr lang="en-US" sz="3002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Raw Data Size:</a:t>
            </a:r>
          </a:p>
          <a:p>
            <a:pPr algn="just">
              <a:lnSpc>
                <a:spcPts val="3242"/>
              </a:lnSpc>
            </a:pPr>
            <a:r>
              <a:rPr lang="en-US" sz="270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49,192 rows × 12 columns</a:t>
            </a:r>
          </a:p>
          <a:p>
            <a:pPr algn="just">
              <a:lnSpc>
                <a:spcPts val="3242"/>
              </a:lnSpc>
            </a:pPr>
          </a:p>
          <a:p>
            <a:pPr algn="just">
              <a:lnSpc>
                <a:spcPts val="3602"/>
              </a:lnSpc>
            </a:pPr>
            <a:r>
              <a:rPr lang="en-US" sz="3002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Cleaned Data Size:</a:t>
            </a:r>
          </a:p>
          <a:p>
            <a:pPr algn="just">
              <a:lnSpc>
                <a:spcPts val="3242"/>
              </a:lnSpc>
            </a:pPr>
            <a:r>
              <a:rPr lang="en-US" sz="270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17,267 rows × 13 columns</a:t>
            </a:r>
          </a:p>
          <a:p>
            <a:pPr algn="just">
              <a:lnSpc>
                <a:spcPts val="3242"/>
              </a:lnSpc>
            </a:pPr>
          </a:p>
          <a:p>
            <a:pPr algn="just">
              <a:lnSpc>
                <a:spcPts val="3602"/>
              </a:lnSpc>
            </a:pPr>
            <a:r>
              <a:rPr lang="en-US" sz="3002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Major Cleaning Steps:</a:t>
            </a:r>
          </a:p>
          <a:p>
            <a:pPr algn="just" marL="583445" indent="-291722" lvl="1">
              <a:lnSpc>
                <a:spcPts val="3242"/>
              </a:lnSpc>
              <a:buFont typeface="Arial"/>
              <a:buChar char="•"/>
            </a:pPr>
            <a:r>
              <a:rPr lang="en-US" sz="270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Removed all rows with blank/null values</a:t>
            </a:r>
          </a:p>
          <a:p>
            <a:pPr algn="just" marL="583445" indent="-291722" lvl="1">
              <a:lnSpc>
                <a:spcPts val="3242"/>
              </a:lnSpc>
              <a:buFont typeface="Arial"/>
              <a:buChar char="•"/>
            </a:pPr>
            <a:r>
              <a:rPr lang="en-US" sz="270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Simplified long text responses into categories</a:t>
            </a:r>
          </a:p>
          <a:p>
            <a:pPr algn="just" marL="583445" indent="-291722" lvl="1">
              <a:lnSpc>
                <a:spcPts val="3242"/>
              </a:lnSpc>
              <a:buFont typeface="Arial"/>
              <a:buChar char="•"/>
            </a:pPr>
            <a:r>
              <a:rPr lang="en-US" sz="270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Removed unrealistic salary values</a:t>
            </a:r>
          </a:p>
          <a:p>
            <a:pPr algn="just">
              <a:lnSpc>
                <a:spcPts val="3242"/>
              </a:lnSpc>
            </a:pPr>
          </a:p>
          <a:p>
            <a:pPr algn="just">
              <a:lnSpc>
                <a:spcPts val="3602"/>
              </a:lnSpc>
            </a:pPr>
            <a:r>
              <a:rPr lang="en-US" sz="3002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Feature Engineering:</a:t>
            </a:r>
          </a:p>
          <a:p>
            <a:pPr algn="just" marL="583445" indent="-291722" lvl="1">
              <a:lnSpc>
                <a:spcPts val="3242"/>
              </a:lnSpc>
              <a:buFont typeface="Arial"/>
              <a:buChar char="•"/>
            </a:pPr>
            <a:r>
              <a:rPr lang="en-US" sz="270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Created Job Level column (Junior / Mid / Senior) from Years of Code</a:t>
            </a:r>
          </a:p>
          <a:p>
            <a:pPr algn="just">
              <a:lnSpc>
                <a:spcPts val="3242"/>
              </a:lnSpc>
            </a:pPr>
          </a:p>
          <a:p>
            <a:pPr algn="just">
              <a:lnSpc>
                <a:spcPts val="3602"/>
              </a:lnSpc>
            </a:pPr>
            <a:r>
              <a:rPr lang="en-US" sz="3002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Key Columns Used:</a:t>
            </a:r>
          </a:p>
          <a:p>
            <a:pPr algn="just">
              <a:lnSpc>
                <a:spcPts val="3242"/>
              </a:lnSpc>
            </a:pPr>
            <a:r>
              <a:rPr lang="en-US" sz="270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Country, Industry, ConvertedCompYearly, Job Satisfaction,     RemoteWork, Age, Org Size, Job Level</a:t>
            </a:r>
          </a:p>
          <a:p>
            <a:pPr algn="just">
              <a:lnSpc>
                <a:spcPts val="3242"/>
              </a:lnSpc>
            </a:pPr>
          </a:p>
        </p:txBody>
      </p:sp>
      <p:grpSp>
        <p:nvGrpSpPr>
          <p:cNvPr name="Group 31" id="31"/>
          <p:cNvGrpSpPr/>
          <p:nvPr/>
        </p:nvGrpSpPr>
        <p:grpSpPr>
          <a:xfrm rot="0">
            <a:off x="111463" y="847022"/>
            <a:ext cx="3531059" cy="1467843"/>
            <a:chOff x="0" y="0"/>
            <a:chExt cx="1231934" cy="51210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31934" cy="512109"/>
            </a:xfrm>
            <a:custGeom>
              <a:avLst/>
              <a:gdLst/>
              <a:ahLst/>
              <a:cxnLst/>
              <a:rect r="r" b="b" t="t" l="l"/>
              <a:pathLst>
                <a:path h="512109" w="1231934">
                  <a:moveTo>
                    <a:pt x="111819" y="0"/>
                  </a:moveTo>
                  <a:lnTo>
                    <a:pt x="1120115" y="0"/>
                  </a:lnTo>
                  <a:cubicBezTo>
                    <a:pt x="1181871" y="0"/>
                    <a:pt x="1231934" y="50063"/>
                    <a:pt x="1231934" y="111819"/>
                  </a:cubicBezTo>
                  <a:lnTo>
                    <a:pt x="1231934" y="400290"/>
                  </a:lnTo>
                  <a:cubicBezTo>
                    <a:pt x="1231934" y="462046"/>
                    <a:pt x="1181871" y="512109"/>
                    <a:pt x="1120115" y="512109"/>
                  </a:cubicBezTo>
                  <a:lnTo>
                    <a:pt x="111819" y="512109"/>
                  </a:lnTo>
                  <a:cubicBezTo>
                    <a:pt x="50063" y="512109"/>
                    <a:pt x="0" y="462046"/>
                    <a:pt x="0" y="400290"/>
                  </a:cubicBezTo>
                  <a:lnTo>
                    <a:pt x="0" y="111819"/>
                  </a:lnTo>
                  <a:cubicBezTo>
                    <a:pt x="0" y="50063"/>
                    <a:pt x="50063" y="0"/>
                    <a:pt x="111819" y="0"/>
                  </a:cubicBezTo>
                  <a:close/>
                </a:path>
              </a:pathLst>
            </a:custGeom>
            <a:solidFill>
              <a:srgbClr val="BB830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1231934" cy="540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6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93862" y="4736433"/>
            <a:ext cx="4459719" cy="445971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87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4429" y="1369938"/>
            <a:ext cx="5842671" cy="584267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81880" t="0" r="-7693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false" rot="-2017299">
            <a:off x="15311502" y="1628413"/>
            <a:ext cx="4175062" cy="2998453"/>
          </a:xfrm>
          <a:custGeom>
            <a:avLst/>
            <a:gdLst/>
            <a:ahLst/>
            <a:cxnLst/>
            <a:rect r="r" b="b" t="t" l="l"/>
            <a:pathLst>
              <a:path h="2998453" w="4175062">
                <a:moveTo>
                  <a:pt x="4175062" y="0"/>
                </a:moveTo>
                <a:lnTo>
                  <a:pt x="0" y="0"/>
                </a:lnTo>
                <a:lnTo>
                  <a:pt x="0" y="2998454"/>
                </a:lnTo>
                <a:lnTo>
                  <a:pt x="4175062" y="2998454"/>
                </a:lnTo>
                <a:lnTo>
                  <a:pt x="41750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30361" y="6892664"/>
            <a:ext cx="1500229" cy="563928"/>
          </a:xfrm>
          <a:custGeom>
            <a:avLst/>
            <a:gdLst/>
            <a:ahLst/>
            <a:cxnLst/>
            <a:rect r="r" b="b" t="t" l="l"/>
            <a:pathLst>
              <a:path h="563928" w="1500229">
                <a:moveTo>
                  <a:pt x="0" y="0"/>
                </a:moveTo>
                <a:lnTo>
                  <a:pt x="1500229" y="0"/>
                </a:lnTo>
                <a:lnTo>
                  <a:pt x="1500229" y="563928"/>
                </a:lnTo>
                <a:lnTo>
                  <a:pt x="0" y="563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8085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26310" y="723337"/>
            <a:ext cx="8781133" cy="795359"/>
            <a:chOff x="0" y="0"/>
            <a:chExt cx="11708177" cy="106047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1708177" cy="1060479"/>
              <a:chOff x="0" y="0"/>
              <a:chExt cx="3285300" cy="29756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285300" cy="297569"/>
              </a:xfrm>
              <a:custGeom>
                <a:avLst/>
                <a:gdLst/>
                <a:ahLst/>
                <a:cxnLst/>
                <a:rect r="r" b="b" t="t" l="l"/>
                <a:pathLst>
                  <a:path h="297569" w="3285300">
                    <a:moveTo>
                      <a:pt x="44964" y="0"/>
                    </a:moveTo>
                    <a:lnTo>
                      <a:pt x="3240336" y="0"/>
                    </a:lnTo>
                    <a:cubicBezTo>
                      <a:pt x="3252261" y="0"/>
                      <a:pt x="3263698" y="4737"/>
                      <a:pt x="3272130" y="13170"/>
                    </a:cubicBezTo>
                    <a:cubicBezTo>
                      <a:pt x="3280563" y="21602"/>
                      <a:pt x="3285300" y="33039"/>
                      <a:pt x="3285300" y="44964"/>
                    </a:cubicBezTo>
                    <a:lnTo>
                      <a:pt x="3285300" y="252605"/>
                    </a:lnTo>
                    <a:cubicBezTo>
                      <a:pt x="3285300" y="264530"/>
                      <a:pt x="3280563" y="275967"/>
                      <a:pt x="3272130" y="284399"/>
                    </a:cubicBezTo>
                    <a:cubicBezTo>
                      <a:pt x="3263698" y="292832"/>
                      <a:pt x="3252261" y="297569"/>
                      <a:pt x="3240336" y="297569"/>
                    </a:cubicBezTo>
                    <a:lnTo>
                      <a:pt x="44964" y="297569"/>
                    </a:lnTo>
                    <a:cubicBezTo>
                      <a:pt x="33039" y="297569"/>
                      <a:pt x="21602" y="292832"/>
                      <a:pt x="13170" y="284399"/>
                    </a:cubicBezTo>
                    <a:cubicBezTo>
                      <a:pt x="4737" y="275967"/>
                      <a:pt x="0" y="264530"/>
                      <a:pt x="0" y="252605"/>
                    </a:cubicBezTo>
                    <a:lnTo>
                      <a:pt x="0" y="44964"/>
                    </a:lnTo>
                    <a:cubicBezTo>
                      <a:pt x="0" y="33039"/>
                      <a:pt x="4737" y="21602"/>
                      <a:pt x="13170" y="13170"/>
                    </a:cubicBezTo>
                    <a:cubicBezTo>
                      <a:pt x="21602" y="4737"/>
                      <a:pt x="33039" y="0"/>
                      <a:pt x="44964" y="0"/>
                    </a:cubicBezTo>
                    <a:close/>
                  </a:path>
                </a:pathLst>
              </a:custGeom>
              <a:solidFill>
                <a:srgbClr val="BB830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3285300" cy="326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733662" y="230392"/>
              <a:ext cx="9774295" cy="625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22"/>
                </a:lnSpc>
              </a:pPr>
              <a:r>
                <a:rPr lang="en-US" sz="3263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What are we measuring?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46784" y="1764633"/>
            <a:ext cx="5726202" cy="22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Average Salary</a:t>
            </a: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Median Salary</a:t>
            </a: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Job Satisfaction Score</a:t>
            </a: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Salary by Experience</a:t>
            </a: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Salary by Industry</a:t>
            </a: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Job Satisfaction by Work Mode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307403" y="4545294"/>
            <a:ext cx="7173786" cy="795359"/>
            <a:chOff x="0" y="0"/>
            <a:chExt cx="2683940" cy="2975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83940" cy="297569"/>
            </a:xfrm>
            <a:custGeom>
              <a:avLst/>
              <a:gdLst/>
              <a:ahLst/>
              <a:cxnLst/>
              <a:rect r="r" b="b" t="t" l="l"/>
              <a:pathLst>
                <a:path h="297569" w="2683940">
                  <a:moveTo>
                    <a:pt x="55039" y="0"/>
                  </a:moveTo>
                  <a:lnTo>
                    <a:pt x="2628902" y="0"/>
                  </a:lnTo>
                  <a:cubicBezTo>
                    <a:pt x="2659299" y="0"/>
                    <a:pt x="2683940" y="24642"/>
                    <a:pt x="2683940" y="55039"/>
                  </a:cubicBezTo>
                  <a:lnTo>
                    <a:pt x="2683940" y="242530"/>
                  </a:lnTo>
                  <a:cubicBezTo>
                    <a:pt x="2683940" y="257127"/>
                    <a:pt x="2678142" y="271127"/>
                    <a:pt x="2667820" y="281449"/>
                  </a:cubicBezTo>
                  <a:cubicBezTo>
                    <a:pt x="2657498" y="291770"/>
                    <a:pt x="2643499" y="297569"/>
                    <a:pt x="2628902" y="297569"/>
                  </a:cubicBezTo>
                  <a:lnTo>
                    <a:pt x="55039" y="297569"/>
                  </a:lnTo>
                  <a:cubicBezTo>
                    <a:pt x="40442" y="297569"/>
                    <a:pt x="26442" y="291770"/>
                    <a:pt x="16121" y="281449"/>
                  </a:cubicBezTo>
                  <a:cubicBezTo>
                    <a:pt x="5799" y="271127"/>
                    <a:pt x="0" y="257127"/>
                    <a:pt x="0" y="242530"/>
                  </a:cubicBezTo>
                  <a:lnTo>
                    <a:pt x="0" y="55039"/>
                  </a:lnTo>
                  <a:cubicBezTo>
                    <a:pt x="0" y="40442"/>
                    <a:pt x="5799" y="26442"/>
                    <a:pt x="16121" y="16121"/>
                  </a:cubicBezTo>
                  <a:cubicBezTo>
                    <a:pt x="26442" y="5799"/>
                    <a:pt x="40442" y="0"/>
                    <a:pt x="55039" y="0"/>
                  </a:cubicBezTo>
                  <a:close/>
                </a:path>
              </a:pathLst>
            </a:custGeom>
            <a:solidFill>
              <a:srgbClr val="BB830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683940" cy="3261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916877" y="4726399"/>
            <a:ext cx="5038692" cy="46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2"/>
              </a:lnSpc>
            </a:pPr>
            <a:r>
              <a:rPr lang="en-US" sz="326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Why these KPIs?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6784" y="8094638"/>
            <a:ext cx="1264707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2"/>
              </a:lnSpc>
            </a:pPr>
            <a:r>
              <a:rPr lang="en-US" sz="3002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Link to Problem:</a:t>
            </a:r>
          </a:p>
          <a:p>
            <a:pPr algn="l">
              <a:lnSpc>
                <a:spcPts val="3002"/>
              </a:lnSpc>
            </a:pPr>
            <a:r>
              <a:rPr lang="en-US" sz="250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These KPIs directly explain what drives compensation and satisfaction.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31195" y="5418113"/>
            <a:ext cx="5726202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Salary KPIs → measure economic value</a:t>
            </a: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Satisfaction KPIs → measure workforce well-being</a:t>
            </a: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Segmented KPIs → support HR and policy decisions</a:t>
            </a:r>
          </a:p>
          <a:p>
            <a:pPr algn="l">
              <a:lnSpc>
                <a:spcPts val="29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6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27055" y="-564584"/>
            <a:ext cx="8725164" cy="8053732"/>
            <a:chOff x="0" y="0"/>
            <a:chExt cx="88056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0562" cy="812800"/>
            </a:xfrm>
            <a:custGeom>
              <a:avLst/>
              <a:gdLst/>
              <a:ahLst/>
              <a:cxnLst/>
              <a:rect r="r" b="b" t="t" l="l"/>
              <a:pathLst>
                <a:path h="812800" w="880562">
                  <a:moveTo>
                    <a:pt x="440281" y="0"/>
                  </a:moveTo>
                  <a:cubicBezTo>
                    <a:pt x="197121" y="0"/>
                    <a:pt x="0" y="181951"/>
                    <a:pt x="0" y="406400"/>
                  </a:cubicBezTo>
                  <a:cubicBezTo>
                    <a:pt x="0" y="630849"/>
                    <a:pt x="197121" y="812800"/>
                    <a:pt x="440281" y="812800"/>
                  </a:cubicBezTo>
                  <a:cubicBezTo>
                    <a:pt x="683442" y="812800"/>
                    <a:pt x="880562" y="630849"/>
                    <a:pt x="880562" y="406400"/>
                  </a:cubicBezTo>
                  <a:cubicBezTo>
                    <a:pt x="880562" y="181951"/>
                    <a:pt x="683442" y="0"/>
                    <a:pt x="440281" y="0"/>
                  </a:cubicBezTo>
                  <a:close/>
                </a:path>
              </a:pathLst>
            </a:custGeom>
            <a:blipFill>
              <a:blip r:embed="rId2"/>
              <a:stretch>
                <a:fillRect l="-52053" t="0" r="-2293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8743949"/>
            <a:ext cx="4082038" cy="408203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877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13477" y="6593851"/>
            <a:ext cx="5684632" cy="1353006"/>
            <a:chOff x="0" y="0"/>
            <a:chExt cx="1983283" cy="4720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83283" cy="472044"/>
            </a:xfrm>
            <a:custGeom>
              <a:avLst/>
              <a:gdLst/>
              <a:ahLst/>
              <a:cxnLst/>
              <a:rect r="r" b="b" t="t" l="l"/>
              <a:pathLst>
                <a:path h="472044" w="1983283">
                  <a:moveTo>
                    <a:pt x="69457" y="0"/>
                  </a:moveTo>
                  <a:lnTo>
                    <a:pt x="1913826" y="0"/>
                  </a:lnTo>
                  <a:cubicBezTo>
                    <a:pt x="1932247" y="0"/>
                    <a:pt x="1949914" y="7318"/>
                    <a:pt x="1962940" y="20344"/>
                  </a:cubicBezTo>
                  <a:cubicBezTo>
                    <a:pt x="1975965" y="33369"/>
                    <a:pt x="1983283" y="51036"/>
                    <a:pt x="1983283" y="69457"/>
                  </a:cubicBezTo>
                  <a:lnTo>
                    <a:pt x="1983283" y="402587"/>
                  </a:lnTo>
                  <a:cubicBezTo>
                    <a:pt x="1983283" y="421008"/>
                    <a:pt x="1975965" y="438674"/>
                    <a:pt x="1962940" y="451700"/>
                  </a:cubicBezTo>
                  <a:cubicBezTo>
                    <a:pt x="1949914" y="464726"/>
                    <a:pt x="1932247" y="472044"/>
                    <a:pt x="1913826" y="472044"/>
                  </a:cubicBezTo>
                  <a:lnTo>
                    <a:pt x="69457" y="472044"/>
                  </a:lnTo>
                  <a:cubicBezTo>
                    <a:pt x="51036" y="472044"/>
                    <a:pt x="33369" y="464726"/>
                    <a:pt x="20344" y="451700"/>
                  </a:cubicBezTo>
                  <a:cubicBezTo>
                    <a:pt x="7318" y="438674"/>
                    <a:pt x="0" y="421008"/>
                    <a:pt x="0" y="402587"/>
                  </a:cubicBezTo>
                  <a:lnTo>
                    <a:pt x="0" y="69457"/>
                  </a:lnTo>
                  <a:cubicBezTo>
                    <a:pt x="0" y="51036"/>
                    <a:pt x="7318" y="33369"/>
                    <a:pt x="20344" y="20344"/>
                  </a:cubicBezTo>
                  <a:cubicBezTo>
                    <a:pt x="33369" y="7318"/>
                    <a:pt x="51036" y="0"/>
                    <a:pt x="69457" y="0"/>
                  </a:cubicBezTo>
                  <a:close/>
                </a:path>
              </a:pathLst>
            </a:custGeom>
            <a:solidFill>
              <a:srgbClr val="BB830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983283" cy="500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716799" y="1922735"/>
            <a:ext cx="9673074" cy="1359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87"/>
              </a:lnSpc>
            </a:pPr>
            <a:r>
              <a:rPr lang="en-US" sz="953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KEY INSIGHTS (EDA)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290032" y="378497"/>
            <a:ext cx="2969268" cy="2089285"/>
          </a:xfrm>
          <a:custGeom>
            <a:avLst/>
            <a:gdLst/>
            <a:ahLst/>
            <a:cxnLst/>
            <a:rect r="r" b="b" t="t" l="l"/>
            <a:pathLst>
              <a:path h="2089285" w="2969268">
                <a:moveTo>
                  <a:pt x="0" y="0"/>
                </a:moveTo>
                <a:lnTo>
                  <a:pt x="2969268" y="0"/>
                </a:lnTo>
                <a:lnTo>
                  <a:pt x="2969268" y="2089285"/>
                </a:lnTo>
                <a:lnTo>
                  <a:pt x="0" y="2089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517794" y="3466626"/>
            <a:ext cx="10913028" cy="548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8213" indent="-324107" lvl="1">
              <a:lnSpc>
                <a:spcPts val="3602"/>
              </a:lnSpc>
              <a:buAutoNum type="arabicPeriod" startAt="1"/>
            </a:pPr>
            <a:r>
              <a:rPr lang="en-US" sz="300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Salary increases strongly with experience and job level</a:t>
            </a:r>
          </a:p>
          <a:p>
            <a:pPr algn="l" marL="648213" indent="-324107" lvl="1">
              <a:lnSpc>
                <a:spcPts val="3602"/>
              </a:lnSpc>
              <a:buAutoNum type="arabicPeriod" startAt="1"/>
            </a:pPr>
            <a:r>
              <a:rPr lang="en-US" sz="300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Senior developers earn much more than junior roles</a:t>
            </a:r>
          </a:p>
          <a:p>
            <a:pPr algn="l" marL="648213" indent="-324107" lvl="1">
              <a:lnSpc>
                <a:spcPts val="3602"/>
              </a:lnSpc>
              <a:buAutoNum type="arabicPeriod" startAt="1"/>
            </a:pPr>
            <a:r>
              <a:rPr lang="en-US" sz="300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Large organizations pay higher salaries than small firms</a:t>
            </a:r>
          </a:p>
          <a:p>
            <a:pPr algn="l" marL="648213" indent="-324107" lvl="1">
              <a:lnSpc>
                <a:spcPts val="3602"/>
              </a:lnSpc>
              <a:buAutoNum type="arabicPeriod" startAt="1"/>
            </a:pPr>
            <a:r>
              <a:rPr lang="en-US" sz="300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Tech-heavy industries offer higher compensation</a:t>
            </a:r>
          </a:p>
          <a:p>
            <a:pPr algn="l" marL="648213" indent="-324107" lvl="1">
              <a:lnSpc>
                <a:spcPts val="3602"/>
              </a:lnSpc>
              <a:buAutoNum type="arabicPeriod" startAt="1"/>
            </a:pPr>
            <a:r>
              <a:rPr lang="en-US" sz="300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Remote and flexible workers show higher job satisfaction</a:t>
            </a:r>
          </a:p>
          <a:p>
            <a:pPr algn="l" marL="648213" indent="-324107" lvl="1">
              <a:lnSpc>
                <a:spcPts val="3602"/>
              </a:lnSpc>
              <a:buAutoNum type="arabicPeriod" startAt="1"/>
            </a:pPr>
            <a:r>
              <a:rPr lang="en-US" sz="300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Job satisfaction increases with age and experience</a:t>
            </a:r>
          </a:p>
          <a:p>
            <a:pPr algn="l">
              <a:lnSpc>
                <a:spcPts val="3602"/>
              </a:lnSpc>
            </a:pPr>
            <a:r>
              <a:rPr lang="en-US" sz="300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(Business language: shows talent value, retention risk, and workforce structure)</a:t>
            </a:r>
          </a:p>
          <a:p>
            <a:pPr algn="l">
              <a:lnSpc>
                <a:spcPts val="3602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7102981" y="-2613250"/>
            <a:ext cx="4082038" cy="408203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877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99B6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94504" y="4884110"/>
            <a:ext cx="5886792" cy="3978434"/>
            <a:chOff x="0" y="0"/>
            <a:chExt cx="2053814" cy="13880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3814" cy="1388016"/>
            </a:xfrm>
            <a:custGeom>
              <a:avLst/>
              <a:gdLst/>
              <a:ahLst/>
              <a:cxnLst/>
              <a:rect r="r" b="b" t="t" l="l"/>
              <a:pathLst>
                <a:path h="1388016" w="2053814">
                  <a:moveTo>
                    <a:pt x="67072" y="0"/>
                  </a:moveTo>
                  <a:lnTo>
                    <a:pt x="1986742" y="0"/>
                  </a:lnTo>
                  <a:cubicBezTo>
                    <a:pt x="2023785" y="0"/>
                    <a:pt x="2053814" y="30029"/>
                    <a:pt x="2053814" y="67072"/>
                  </a:cubicBezTo>
                  <a:lnTo>
                    <a:pt x="2053814" y="1320945"/>
                  </a:lnTo>
                  <a:cubicBezTo>
                    <a:pt x="2053814" y="1357987"/>
                    <a:pt x="2023785" y="1388016"/>
                    <a:pt x="1986742" y="1388016"/>
                  </a:cubicBezTo>
                  <a:lnTo>
                    <a:pt x="67072" y="1388016"/>
                  </a:lnTo>
                  <a:cubicBezTo>
                    <a:pt x="30029" y="1388016"/>
                    <a:pt x="0" y="1357987"/>
                    <a:pt x="0" y="1320945"/>
                  </a:cubicBezTo>
                  <a:lnTo>
                    <a:pt x="0" y="67072"/>
                  </a:lnTo>
                  <a:cubicBezTo>
                    <a:pt x="0" y="30029"/>
                    <a:pt x="30029" y="0"/>
                    <a:pt x="67072" y="0"/>
                  </a:cubicBezTo>
                  <a:close/>
                </a:path>
              </a:pathLst>
            </a:custGeom>
            <a:solidFill>
              <a:srgbClr val="BB830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053814" cy="1416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677040" y="7133201"/>
            <a:ext cx="6075352" cy="5836108"/>
            <a:chOff x="0" y="0"/>
            <a:chExt cx="1107255" cy="10636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7255" cy="1063652"/>
            </a:xfrm>
            <a:custGeom>
              <a:avLst/>
              <a:gdLst/>
              <a:ahLst/>
              <a:cxnLst/>
              <a:rect r="r" b="b" t="t" l="l"/>
              <a:pathLst>
                <a:path h="1063652" w="1107255">
                  <a:moveTo>
                    <a:pt x="553628" y="0"/>
                  </a:moveTo>
                  <a:cubicBezTo>
                    <a:pt x="247868" y="0"/>
                    <a:pt x="0" y="238107"/>
                    <a:pt x="0" y="531826"/>
                  </a:cubicBezTo>
                  <a:cubicBezTo>
                    <a:pt x="0" y="825545"/>
                    <a:pt x="247868" y="1063652"/>
                    <a:pt x="553628" y="1063652"/>
                  </a:cubicBezTo>
                  <a:cubicBezTo>
                    <a:pt x="859388" y="1063652"/>
                    <a:pt x="1107255" y="825545"/>
                    <a:pt x="1107255" y="531826"/>
                  </a:cubicBezTo>
                  <a:cubicBezTo>
                    <a:pt x="1107255" y="238107"/>
                    <a:pt x="859388" y="0"/>
                    <a:pt x="553628" y="0"/>
                  </a:cubicBezTo>
                  <a:close/>
                </a:path>
              </a:pathLst>
            </a:custGeom>
            <a:solidFill>
              <a:srgbClr val="66877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3805" y="71142"/>
              <a:ext cx="899645" cy="892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014295" y="-1097762"/>
            <a:ext cx="3573389" cy="3432671"/>
            <a:chOff x="0" y="0"/>
            <a:chExt cx="1107255" cy="10636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7255" cy="1063652"/>
            </a:xfrm>
            <a:custGeom>
              <a:avLst/>
              <a:gdLst/>
              <a:ahLst/>
              <a:cxnLst/>
              <a:rect r="r" b="b" t="t" l="l"/>
              <a:pathLst>
                <a:path h="1063652" w="1107255">
                  <a:moveTo>
                    <a:pt x="553628" y="0"/>
                  </a:moveTo>
                  <a:cubicBezTo>
                    <a:pt x="247868" y="0"/>
                    <a:pt x="0" y="238107"/>
                    <a:pt x="0" y="531826"/>
                  </a:cubicBezTo>
                  <a:cubicBezTo>
                    <a:pt x="0" y="825545"/>
                    <a:pt x="247868" y="1063652"/>
                    <a:pt x="553628" y="1063652"/>
                  </a:cubicBezTo>
                  <a:cubicBezTo>
                    <a:pt x="859388" y="1063652"/>
                    <a:pt x="1107255" y="825545"/>
                    <a:pt x="1107255" y="531826"/>
                  </a:cubicBezTo>
                  <a:cubicBezTo>
                    <a:pt x="1107255" y="238107"/>
                    <a:pt x="859388" y="0"/>
                    <a:pt x="553628" y="0"/>
                  </a:cubicBezTo>
                  <a:close/>
                </a:path>
              </a:pathLst>
            </a:custGeom>
            <a:solidFill>
              <a:srgbClr val="66877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3805" y="71142"/>
              <a:ext cx="899645" cy="892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622909" y="5338063"/>
            <a:ext cx="4458607" cy="3360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5"/>
              </a:lnSpc>
            </a:pPr>
            <a:r>
              <a:rPr lang="en-US" sz="322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NEW UNDERSTANDING PROVIDED:</a:t>
            </a:r>
          </a:p>
          <a:p>
            <a:pPr algn="l">
              <a:lnSpc>
                <a:spcPts val="3575"/>
              </a:lnSpc>
            </a:pPr>
            <a:r>
              <a:rPr lang="en-US" sz="322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NOT JUST “WHO EARNS MORE”, BUT WHY THEY EARN MORE AND WHY THEY STAY SATISFIED.</a:t>
            </a:r>
          </a:p>
          <a:p>
            <a:pPr algn="l">
              <a:lnSpc>
                <a:spcPts val="524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1370761"/>
            <a:ext cx="7989354" cy="1928296"/>
            <a:chOff x="0" y="0"/>
            <a:chExt cx="10652472" cy="257106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401003"/>
              <a:ext cx="10652472" cy="1170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36068" indent="-318034" lvl="1">
                <a:lnSpc>
                  <a:spcPts val="3535"/>
                </a:lnSpc>
                <a:buFont typeface="Arial"/>
                <a:buChar char="•"/>
              </a:pPr>
              <a:r>
                <a:rPr lang="en-US" sz="2946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Segmented by job level, industry, org size, and remote work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11025" y="47625"/>
              <a:ext cx="10341447" cy="1113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21"/>
                </a:lnSpc>
              </a:pPr>
              <a:r>
                <a:rPr lang="en-US" sz="5785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SEGMENTATION ANALYSIS: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908042" y="3591364"/>
            <a:ext cx="8351258" cy="2585491"/>
            <a:chOff x="0" y="0"/>
            <a:chExt cx="11135011" cy="344732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282328"/>
              <a:ext cx="10939415" cy="2164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91057" indent="-295529" lvl="1">
                <a:lnSpc>
                  <a:spcPts val="3285"/>
                </a:lnSpc>
                <a:buFont typeface="Arial"/>
                <a:buChar char="•"/>
              </a:pPr>
              <a:r>
                <a:rPr lang="en-US" sz="273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High salary driven by seniority + large org + tech i</a:t>
              </a:r>
              <a:r>
                <a:rPr lang="en-US" sz="273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ndustry</a:t>
              </a:r>
            </a:p>
            <a:p>
              <a:pPr algn="just" marL="591057" indent="-295529" lvl="1">
                <a:lnSpc>
                  <a:spcPts val="3285"/>
                </a:lnSpc>
                <a:buFont typeface="Arial"/>
                <a:buChar char="•"/>
              </a:pPr>
              <a:r>
                <a:rPr lang="en-US" sz="273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High job satisfaction driven by flexibility + experience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91214" y="47625"/>
              <a:ext cx="10943797" cy="103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67"/>
                </a:lnSpc>
              </a:pPr>
              <a:r>
                <a:rPr lang="en-US" sz="5375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ROOT CAUSE UNDERSTANDING: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6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27492" y="6445533"/>
            <a:ext cx="5886792" cy="3978434"/>
            <a:chOff x="0" y="0"/>
            <a:chExt cx="2053814" cy="13880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3814" cy="1388016"/>
            </a:xfrm>
            <a:custGeom>
              <a:avLst/>
              <a:gdLst/>
              <a:ahLst/>
              <a:cxnLst/>
              <a:rect r="r" b="b" t="t" l="l"/>
              <a:pathLst>
                <a:path h="1388016" w="2053814">
                  <a:moveTo>
                    <a:pt x="67072" y="0"/>
                  </a:moveTo>
                  <a:lnTo>
                    <a:pt x="1986742" y="0"/>
                  </a:lnTo>
                  <a:cubicBezTo>
                    <a:pt x="2023785" y="0"/>
                    <a:pt x="2053814" y="30029"/>
                    <a:pt x="2053814" y="67072"/>
                  </a:cubicBezTo>
                  <a:lnTo>
                    <a:pt x="2053814" y="1320945"/>
                  </a:lnTo>
                  <a:cubicBezTo>
                    <a:pt x="2053814" y="1357987"/>
                    <a:pt x="2023785" y="1388016"/>
                    <a:pt x="1986742" y="1388016"/>
                  </a:cubicBezTo>
                  <a:lnTo>
                    <a:pt x="67072" y="1388016"/>
                  </a:lnTo>
                  <a:cubicBezTo>
                    <a:pt x="30029" y="1388016"/>
                    <a:pt x="0" y="1357987"/>
                    <a:pt x="0" y="1320945"/>
                  </a:cubicBezTo>
                  <a:lnTo>
                    <a:pt x="0" y="67072"/>
                  </a:lnTo>
                  <a:cubicBezTo>
                    <a:pt x="0" y="30029"/>
                    <a:pt x="30029" y="0"/>
                    <a:pt x="67072" y="0"/>
                  </a:cubicBezTo>
                  <a:close/>
                </a:path>
              </a:pathLst>
            </a:custGeom>
            <a:solidFill>
              <a:srgbClr val="BB830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053814" cy="1416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677040" y="7133201"/>
            <a:ext cx="6075352" cy="5836108"/>
            <a:chOff x="0" y="0"/>
            <a:chExt cx="1107255" cy="10636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7255" cy="1063652"/>
            </a:xfrm>
            <a:custGeom>
              <a:avLst/>
              <a:gdLst/>
              <a:ahLst/>
              <a:cxnLst/>
              <a:rect r="r" b="b" t="t" l="l"/>
              <a:pathLst>
                <a:path h="1063652" w="1107255">
                  <a:moveTo>
                    <a:pt x="553628" y="0"/>
                  </a:moveTo>
                  <a:cubicBezTo>
                    <a:pt x="247868" y="0"/>
                    <a:pt x="0" y="238107"/>
                    <a:pt x="0" y="531826"/>
                  </a:cubicBezTo>
                  <a:cubicBezTo>
                    <a:pt x="0" y="825545"/>
                    <a:pt x="247868" y="1063652"/>
                    <a:pt x="553628" y="1063652"/>
                  </a:cubicBezTo>
                  <a:cubicBezTo>
                    <a:pt x="859388" y="1063652"/>
                    <a:pt x="1107255" y="825545"/>
                    <a:pt x="1107255" y="531826"/>
                  </a:cubicBezTo>
                  <a:cubicBezTo>
                    <a:pt x="1107255" y="238107"/>
                    <a:pt x="859388" y="0"/>
                    <a:pt x="553628" y="0"/>
                  </a:cubicBezTo>
                  <a:close/>
                </a:path>
              </a:pathLst>
            </a:custGeom>
            <a:solidFill>
              <a:srgbClr val="66877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3805" y="71142"/>
              <a:ext cx="899645" cy="892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014295" y="-1097762"/>
            <a:ext cx="3573389" cy="3432671"/>
            <a:chOff x="0" y="0"/>
            <a:chExt cx="1107255" cy="10636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7255" cy="1063652"/>
            </a:xfrm>
            <a:custGeom>
              <a:avLst/>
              <a:gdLst/>
              <a:ahLst/>
              <a:cxnLst/>
              <a:rect r="r" b="b" t="t" l="l"/>
              <a:pathLst>
                <a:path h="1063652" w="1107255">
                  <a:moveTo>
                    <a:pt x="553628" y="0"/>
                  </a:moveTo>
                  <a:cubicBezTo>
                    <a:pt x="247868" y="0"/>
                    <a:pt x="0" y="238107"/>
                    <a:pt x="0" y="531826"/>
                  </a:cubicBezTo>
                  <a:cubicBezTo>
                    <a:pt x="0" y="825545"/>
                    <a:pt x="247868" y="1063652"/>
                    <a:pt x="553628" y="1063652"/>
                  </a:cubicBezTo>
                  <a:cubicBezTo>
                    <a:pt x="859388" y="1063652"/>
                    <a:pt x="1107255" y="825545"/>
                    <a:pt x="1107255" y="531826"/>
                  </a:cubicBezTo>
                  <a:cubicBezTo>
                    <a:pt x="1107255" y="238107"/>
                    <a:pt x="859388" y="0"/>
                    <a:pt x="553628" y="0"/>
                  </a:cubicBezTo>
                  <a:close/>
                </a:path>
              </a:pathLst>
            </a:custGeom>
            <a:solidFill>
              <a:srgbClr val="66877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3805" y="71142"/>
              <a:ext cx="899645" cy="892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193194" y="7514228"/>
            <a:ext cx="4458607" cy="187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3"/>
              </a:lnSpc>
            </a:pPr>
            <a:r>
              <a:rPr lang="en-US" sz="402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FILTERS AVAILABLE:</a:t>
            </a:r>
          </a:p>
          <a:p>
            <a:pPr algn="l">
              <a:lnSpc>
                <a:spcPts val="3464"/>
              </a:lnSpc>
            </a:pPr>
            <a:r>
              <a:rPr lang="en-US" sz="312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COUNTRY, INDUSTRY, JOB LEVEL, REMOTE WORK, ORG SIZE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825483" y="1338053"/>
            <a:ext cx="7568794" cy="3073814"/>
            <a:chOff x="0" y="0"/>
            <a:chExt cx="10091725" cy="409841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327255"/>
              <a:ext cx="10091725" cy="27711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02585" indent="-301293" lvl="1">
                <a:lnSpc>
                  <a:spcPts val="3349"/>
                </a:lnSpc>
                <a:buFont typeface="Arial"/>
                <a:buChar char="•"/>
              </a:pPr>
              <a:r>
                <a:rPr lang="en-US" sz="279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KPIs: Average Salary, Median Salary, Job Satisfaction</a:t>
              </a:r>
            </a:p>
            <a:p>
              <a:pPr algn="just" marL="602585" indent="-301293" lvl="1">
                <a:lnSpc>
                  <a:spcPts val="3349"/>
                </a:lnSpc>
                <a:buFont typeface="Arial"/>
                <a:buChar char="•"/>
              </a:pPr>
              <a:r>
                <a:rPr lang="en-US" sz="2791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Global overview by country and industry</a:t>
              </a:r>
            </a:p>
            <a:p>
              <a:pPr algn="just">
                <a:lnSpc>
                  <a:spcPts val="3349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94653" y="57150"/>
              <a:ext cx="9797072" cy="1042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83"/>
                </a:lnSpc>
              </a:pPr>
              <a:r>
                <a:rPr lang="en-US" sz="548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EXECUTIVE VIEW: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79424" y="3194437"/>
            <a:ext cx="8351258" cy="3223671"/>
            <a:chOff x="0" y="0"/>
            <a:chExt cx="11135011" cy="429822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586970"/>
              <a:ext cx="10939415" cy="27112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736948" indent="-368474" lvl="1">
                <a:lnSpc>
                  <a:spcPts val="4096"/>
                </a:lnSpc>
                <a:buFont typeface="Arial"/>
                <a:buChar char="•"/>
              </a:pPr>
              <a:r>
                <a:rPr lang="en-US" sz="3413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Salary by Experience</a:t>
              </a:r>
            </a:p>
            <a:p>
              <a:pPr algn="just" marL="736948" indent="-368474" lvl="1">
                <a:lnSpc>
                  <a:spcPts val="4096"/>
                </a:lnSpc>
                <a:buFont typeface="Arial"/>
                <a:buChar char="•"/>
              </a:pPr>
              <a:r>
                <a:rPr lang="en-US" sz="3413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Org Size v</a:t>
              </a:r>
              <a:r>
                <a:rPr lang="en-US" sz="3413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 Job Level</a:t>
              </a:r>
            </a:p>
            <a:p>
              <a:pPr algn="just" marL="736948" indent="-368474" lvl="1">
                <a:lnSpc>
                  <a:spcPts val="4096"/>
                </a:lnSpc>
                <a:buFont typeface="Arial"/>
                <a:buChar char="•"/>
              </a:pPr>
              <a:r>
                <a:rPr lang="en-US" sz="3413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Job Satisfaction by Remote Work</a:t>
              </a:r>
            </a:p>
            <a:p>
              <a:pPr algn="just" marL="736948" indent="-368474" lvl="1">
                <a:lnSpc>
                  <a:spcPts val="4096"/>
                </a:lnSpc>
                <a:buFont typeface="Arial"/>
                <a:buChar char="•"/>
              </a:pPr>
              <a:r>
                <a:rPr lang="en-US" sz="3413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Industry vs Salary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91214" y="66675"/>
              <a:ext cx="10943797" cy="1278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440"/>
                </a:lnSpc>
              </a:pPr>
              <a:r>
                <a:rPr lang="en-US" sz="6702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OPERATIONAL VIEW: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03735" y="4806273"/>
            <a:ext cx="10800438" cy="8232202"/>
            <a:chOff x="0" y="0"/>
            <a:chExt cx="14400584" cy="1097627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1276174" y="0"/>
              <a:ext cx="13124410" cy="10976270"/>
              <a:chOff x="0" y="0"/>
              <a:chExt cx="971871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97187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71871">
                    <a:moveTo>
                      <a:pt x="485936" y="0"/>
                    </a:moveTo>
                    <a:cubicBezTo>
                      <a:pt x="217561" y="0"/>
                      <a:pt x="0" y="181951"/>
                      <a:pt x="0" y="406400"/>
                    </a:cubicBezTo>
                    <a:cubicBezTo>
                      <a:pt x="0" y="630849"/>
                      <a:pt x="217561" y="812800"/>
                      <a:pt x="485936" y="812800"/>
                    </a:cubicBezTo>
                    <a:cubicBezTo>
                      <a:pt x="754310" y="812800"/>
                      <a:pt x="971871" y="630849"/>
                      <a:pt x="971871" y="406400"/>
                    </a:cubicBezTo>
                    <a:cubicBezTo>
                      <a:pt x="971871" y="181951"/>
                      <a:pt x="754310" y="0"/>
                      <a:pt x="485936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2646" t="0" r="-12646" b="0"/>
                </a:stretch>
              </a:blip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2852582"/>
              <a:ext cx="3070466" cy="3070466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68772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60161">
              <a:off x="857911" y="3508714"/>
              <a:ext cx="1556883" cy="1559719"/>
            </a:xfrm>
            <a:custGeom>
              <a:avLst/>
              <a:gdLst/>
              <a:ahLst/>
              <a:cxnLst/>
              <a:rect r="r" b="b" t="t" l="l"/>
              <a:pathLst>
                <a:path h="1559719" w="1556883">
                  <a:moveTo>
                    <a:pt x="0" y="0"/>
                  </a:moveTo>
                  <a:lnTo>
                    <a:pt x="1556883" y="0"/>
                  </a:lnTo>
                  <a:lnTo>
                    <a:pt x="1556883" y="1559719"/>
                  </a:lnTo>
                  <a:lnTo>
                    <a:pt x="0" y="1559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6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99706" y="5857817"/>
            <a:ext cx="3873712" cy="3663889"/>
            <a:chOff x="0" y="0"/>
            <a:chExt cx="85934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9347" cy="812800"/>
            </a:xfrm>
            <a:custGeom>
              <a:avLst/>
              <a:gdLst/>
              <a:ahLst/>
              <a:cxnLst/>
              <a:rect r="r" b="b" t="t" l="l"/>
              <a:pathLst>
                <a:path h="812800" w="859347">
                  <a:moveTo>
                    <a:pt x="429674" y="0"/>
                  </a:moveTo>
                  <a:cubicBezTo>
                    <a:pt x="192371" y="0"/>
                    <a:pt x="0" y="181951"/>
                    <a:pt x="0" y="406400"/>
                  </a:cubicBezTo>
                  <a:cubicBezTo>
                    <a:pt x="0" y="630849"/>
                    <a:pt x="192371" y="812800"/>
                    <a:pt x="429674" y="812800"/>
                  </a:cubicBezTo>
                  <a:cubicBezTo>
                    <a:pt x="666976" y="812800"/>
                    <a:pt x="859347" y="630849"/>
                    <a:pt x="859347" y="406400"/>
                  </a:cubicBezTo>
                  <a:cubicBezTo>
                    <a:pt x="859347" y="181951"/>
                    <a:pt x="666976" y="0"/>
                    <a:pt x="429674" y="0"/>
                  </a:cubicBezTo>
                  <a:close/>
                </a:path>
              </a:pathLst>
            </a:custGeom>
            <a:solidFill>
              <a:srgbClr val="6687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0564" y="47625"/>
              <a:ext cx="69822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25018" y="2447876"/>
            <a:ext cx="6147239" cy="5972937"/>
            <a:chOff x="0" y="0"/>
            <a:chExt cx="836519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36519" cy="812800"/>
            </a:xfrm>
            <a:custGeom>
              <a:avLst/>
              <a:gdLst/>
              <a:ahLst/>
              <a:cxnLst/>
              <a:rect r="r" b="b" t="t" l="l"/>
              <a:pathLst>
                <a:path h="812800" w="836519">
                  <a:moveTo>
                    <a:pt x="418260" y="0"/>
                  </a:moveTo>
                  <a:cubicBezTo>
                    <a:pt x="187261" y="0"/>
                    <a:pt x="0" y="181951"/>
                    <a:pt x="0" y="406400"/>
                  </a:cubicBezTo>
                  <a:cubicBezTo>
                    <a:pt x="0" y="630849"/>
                    <a:pt x="187261" y="812800"/>
                    <a:pt x="418260" y="812800"/>
                  </a:cubicBezTo>
                  <a:cubicBezTo>
                    <a:pt x="649258" y="812800"/>
                    <a:pt x="836519" y="630849"/>
                    <a:pt x="836519" y="406400"/>
                  </a:cubicBezTo>
                  <a:cubicBezTo>
                    <a:pt x="836519" y="181951"/>
                    <a:pt x="649258" y="0"/>
                    <a:pt x="41826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236" r="0" b="-2723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668899" y="8567638"/>
            <a:ext cx="3873712" cy="3663889"/>
            <a:chOff x="0" y="0"/>
            <a:chExt cx="859347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9347" cy="812800"/>
            </a:xfrm>
            <a:custGeom>
              <a:avLst/>
              <a:gdLst/>
              <a:ahLst/>
              <a:cxnLst/>
              <a:rect r="r" b="b" t="t" l="l"/>
              <a:pathLst>
                <a:path h="812800" w="859347">
                  <a:moveTo>
                    <a:pt x="429674" y="0"/>
                  </a:moveTo>
                  <a:cubicBezTo>
                    <a:pt x="192371" y="0"/>
                    <a:pt x="0" y="181951"/>
                    <a:pt x="0" y="406400"/>
                  </a:cubicBezTo>
                  <a:cubicBezTo>
                    <a:pt x="0" y="630849"/>
                    <a:pt x="192371" y="812800"/>
                    <a:pt x="429674" y="812800"/>
                  </a:cubicBezTo>
                  <a:cubicBezTo>
                    <a:pt x="666976" y="812800"/>
                    <a:pt x="859347" y="630849"/>
                    <a:pt x="859347" y="406400"/>
                  </a:cubicBezTo>
                  <a:cubicBezTo>
                    <a:pt x="859347" y="181951"/>
                    <a:pt x="666976" y="0"/>
                    <a:pt x="429674" y="0"/>
                  </a:cubicBezTo>
                  <a:close/>
                </a:path>
              </a:pathLst>
            </a:custGeom>
            <a:solidFill>
              <a:srgbClr val="66877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80564" y="47625"/>
              <a:ext cx="69822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523469"/>
            <a:ext cx="9520877" cy="141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01"/>
              </a:lnSpc>
            </a:pPr>
            <a:r>
              <a:rPr lang="en-US" sz="982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RECOMMENDATIONS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2763" y="3249754"/>
            <a:ext cx="9634505" cy="4933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9444" indent="-349722" lvl="1">
              <a:lnSpc>
                <a:spcPts val="3887"/>
              </a:lnSpc>
              <a:buFont typeface="Arial"/>
              <a:buChar char="•"/>
            </a:pPr>
            <a:r>
              <a:rPr lang="en-US" sz="323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Introduce tiered compensation bands by job level</a:t>
            </a:r>
          </a:p>
          <a:p>
            <a:pPr algn="just" marL="699444" indent="-349722" lvl="1">
              <a:lnSpc>
                <a:spcPts val="3887"/>
              </a:lnSpc>
              <a:buFont typeface="Arial"/>
              <a:buChar char="•"/>
            </a:pPr>
            <a:r>
              <a:rPr lang="en-US" sz="323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Promote remote and hybrid work models</a:t>
            </a:r>
          </a:p>
          <a:p>
            <a:pPr algn="just" marL="699444" indent="-349722" lvl="1">
              <a:lnSpc>
                <a:spcPts val="3887"/>
              </a:lnSpc>
              <a:buFont typeface="Arial"/>
              <a:buChar char="•"/>
            </a:pPr>
            <a:r>
              <a:rPr lang="en-US" sz="323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Benchmark salaries by industry, not just role</a:t>
            </a:r>
          </a:p>
          <a:p>
            <a:pPr algn="just" marL="699444" indent="-349722" lvl="1">
              <a:lnSpc>
                <a:spcPts val="3887"/>
              </a:lnSpc>
              <a:buFont typeface="Arial"/>
              <a:buChar char="•"/>
            </a:pPr>
            <a:r>
              <a:rPr lang="en-US" sz="323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Focus retention efforts on mid-level developers</a:t>
            </a:r>
          </a:p>
          <a:p>
            <a:pPr algn="just" marL="699444" indent="-349722" lvl="1">
              <a:lnSpc>
                <a:spcPts val="3887"/>
              </a:lnSpc>
              <a:buFont typeface="Arial"/>
              <a:buChar char="•"/>
            </a:pPr>
            <a:r>
              <a:rPr lang="en-US" sz="323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 workforce analytics for long-term planning</a:t>
            </a:r>
          </a:p>
          <a:p>
            <a:pPr algn="just">
              <a:lnSpc>
                <a:spcPts val="3887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0656322" y="1518342"/>
            <a:ext cx="5684632" cy="1353006"/>
            <a:chOff x="0" y="0"/>
            <a:chExt cx="1983283" cy="4720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83283" cy="472044"/>
            </a:xfrm>
            <a:custGeom>
              <a:avLst/>
              <a:gdLst/>
              <a:ahLst/>
              <a:cxnLst/>
              <a:rect r="r" b="b" t="t" l="l"/>
              <a:pathLst>
                <a:path h="472044" w="1983283">
                  <a:moveTo>
                    <a:pt x="69457" y="0"/>
                  </a:moveTo>
                  <a:lnTo>
                    <a:pt x="1913826" y="0"/>
                  </a:lnTo>
                  <a:cubicBezTo>
                    <a:pt x="1932247" y="0"/>
                    <a:pt x="1949914" y="7318"/>
                    <a:pt x="1962940" y="20344"/>
                  </a:cubicBezTo>
                  <a:cubicBezTo>
                    <a:pt x="1975965" y="33369"/>
                    <a:pt x="1983283" y="51036"/>
                    <a:pt x="1983283" y="69457"/>
                  </a:cubicBezTo>
                  <a:lnTo>
                    <a:pt x="1983283" y="402587"/>
                  </a:lnTo>
                  <a:cubicBezTo>
                    <a:pt x="1983283" y="421008"/>
                    <a:pt x="1975965" y="438674"/>
                    <a:pt x="1962940" y="451700"/>
                  </a:cubicBezTo>
                  <a:cubicBezTo>
                    <a:pt x="1949914" y="464726"/>
                    <a:pt x="1932247" y="472044"/>
                    <a:pt x="1913826" y="472044"/>
                  </a:cubicBezTo>
                  <a:lnTo>
                    <a:pt x="69457" y="472044"/>
                  </a:lnTo>
                  <a:cubicBezTo>
                    <a:pt x="51036" y="472044"/>
                    <a:pt x="33369" y="464726"/>
                    <a:pt x="20344" y="451700"/>
                  </a:cubicBezTo>
                  <a:cubicBezTo>
                    <a:pt x="7318" y="438674"/>
                    <a:pt x="0" y="421008"/>
                    <a:pt x="0" y="402587"/>
                  </a:cubicBezTo>
                  <a:lnTo>
                    <a:pt x="0" y="69457"/>
                  </a:lnTo>
                  <a:cubicBezTo>
                    <a:pt x="0" y="51036"/>
                    <a:pt x="7318" y="33369"/>
                    <a:pt x="20344" y="20344"/>
                  </a:cubicBezTo>
                  <a:cubicBezTo>
                    <a:pt x="33369" y="7318"/>
                    <a:pt x="51036" y="0"/>
                    <a:pt x="69457" y="0"/>
                  </a:cubicBezTo>
                  <a:close/>
                </a:path>
              </a:pathLst>
            </a:custGeom>
            <a:solidFill>
              <a:srgbClr val="BB830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983283" cy="500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-2017299">
            <a:off x="15166329" y="712827"/>
            <a:ext cx="5049948" cy="3626781"/>
          </a:xfrm>
          <a:custGeom>
            <a:avLst/>
            <a:gdLst/>
            <a:ahLst/>
            <a:cxnLst/>
            <a:rect r="r" b="b" t="t" l="l"/>
            <a:pathLst>
              <a:path h="3626781" w="5049948">
                <a:moveTo>
                  <a:pt x="5049949" y="0"/>
                </a:moveTo>
                <a:lnTo>
                  <a:pt x="0" y="0"/>
                </a:lnTo>
                <a:lnTo>
                  <a:pt x="0" y="3626781"/>
                </a:lnTo>
                <a:lnTo>
                  <a:pt x="5049949" y="3626781"/>
                </a:lnTo>
                <a:lnTo>
                  <a:pt x="504994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6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955566">
            <a:off x="12542580" y="4801665"/>
            <a:ext cx="3265832" cy="1911996"/>
          </a:xfrm>
          <a:custGeom>
            <a:avLst/>
            <a:gdLst/>
            <a:ahLst/>
            <a:cxnLst/>
            <a:rect r="r" b="b" t="t" l="l"/>
            <a:pathLst>
              <a:path h="1911996" w="3265832">
                <a:moveTo>
                  <a:pt x="3265832" y="1911997"/>
                </a:moveTo>
                <a:lnTo>
                  <a:pt x="0" y="1911997"/>
                </a:lnTo>
                <a:lnTo>
                  <a:pt x="0" y="0"/>
                </a:lnTo>
                <a:lnTo>
                  <a:pt x="3265832" y="0"/>
                </a:lnTo>
                <a:lnTo>
                  <a:pt x="3265832" y="191199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23083" y="-1945479"/>
            <a:ext cx="8472435" cy="8232202"/>
            <a:chOff x="0" y="0"/>
            <a:chExt cx="836519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6519" cy="812800"/>
            </a:xfrm>
            <a:custGeom>
              <a:avLst/>
              <a:gdLst/>
              <a:ahLst/>
              <a:cxnLst/>
              <a:rect r="r" b="b" t="t" l="l"/>
              <a:pathLst>
                <a:path h="812800" w="836519">
                  <a:moveTo>
                    <a:pt x="418260" y="0"/>
                  </a:moveTo>
                  <a:cubicBezTo>
                    <a:pt x="187261" y="0"/>
                    <a:pt x="0" y="181951"/>
                    <a:pt x="0" y="406400"/>
                  </a:cubicBezTo>
                  <a:cubicBezTo>
                    <a:pt x="0" y="630849"/>
                    <a:pt x="187261" y="812800"/>
                    <a:pt x="418260" y="812800"/>
                  </a:cubicBezTo>
                  <a:cubicBezTo>
                    <a:pt x="649258" y="812800"/>
                    <a:pt x="836519" y="630849"/>
                    <a:pt x="836519" y="406400"/>
                  </a:cubicBezTo>
                  <a:cubicBezTo>
                    <a:pt x="836519" y="181951"/>
                    <a:pt x="649258" y="0"/>
                    <a:pt x="418260" y="0"/>
                  </a:cubicBezTo>
                  <a:close/>
                </a:path>
              </a:pathLst>
            </a:custGeom>
            <a:blipFill>
              <a:blip r:embed="rId4"/>
              <a:stretch>
                <a:fillRect l="-22873" t="0" r="-2287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392209" y="7555777"/>
            <a:ext cx="4236217" cy="4069398"/>
            <a:chOff x="0" y="0"/>
            <a:chExt cx="1107255" cy="10636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7255" cy="1063652"/>
            </a:xfrm>
            <a:custGeom>
              <a:avLst/>
              <a:gdLst/>
              <a:ahLst/>
              <a:cxnLst/>
              <a:rect r="r" b="b" t="t" l="l"/>
              <a:pathLst>
                <a:path h="1063652" w="1107255">
                  <a:moveTo>
                    <a:pt x="553628" y="0"/>
                  </a:moveTo>
                  <a:cubicBezTo>
                    <a:pt x="247868" y="0"/>
                    <a:pt x="0" y="238107"/>
                    <a:pt x="0" y="531826"/>
                  </a:cubicBezTo>
                  <a:cubicBezTo>
                    <a:pt x="0" y="825545"/>
                    <a:pt x="247868" y="1063652"/>
                    <a:pt x="553628" y="1063652"/>
                  </a:cubicBezTo>
                  <a:cubicBezTo>
                    <a:pt x="859388" y="1063652"/>
                    <a:pt x="1107255" y="825545"/>
                    <a:pt x="1107255" y="531826"/>
                  </a:cubicBezTo>
                  <a:cubicBezTo>
                    <a:pt x="1107255" y="238107"/>
                    <a:pt x="859388" y="0"/>
                    <a:pt x="553628" y="0"/>
                  </a:cubicBezTo>
                  <a:close/>
                </a:path>
              </a:pathLst>
            </a:custGeom>
            <a:solidFill>
              <a:srgbClr val="66877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3805" y="71142"/>
              <a:ext cx="899645" cy="892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199216" y="7453066"/>
            <a:ext cx="1621948" cy="609682"/>
          </a:xfrm>
          <a:custGeom>
            <a:avLst/>
            <a:gdLst/>
            <a:ahLst/>
            <a:cxnLst/>
            <a:rect r="r" b="b" t="t" l="l"/>
            <a:pathLst>
              <a:path h="609682" w="1621948">
                <a:moveTo>
                  <a:pt x="0" y="0"/>
                </a:moveTo>
                <a:lnTo>
                  <a:pt x="1621948" y="0"/>
                </a:lnTo>
                <a:lnTo>
                  <a:pt x="1621948" y="609682"/>
                </a:lnTo>
                <a:lnTo>
                  <a:pt x="0" y="609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8085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95605" y="1701180"/>
            <a:ext cx="5684632" cy="1128807"/>
            <a:chOff x="0" y="0"/>
            <a:chExt cx="1983283" cy="3938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83283" cy="393824"/>
            </a:xfrm>
            <a:custGeom>
              <a:avLst/>
              <a:gdLst/>
              <a:ahLst/>
              <a:cxnLst/>
              <a:rect r="r" b="b" t="t" l="l"/>
              <a:pathLst>
                <a:path h="393824" w="1983283">
                  <a:moveTo>
                    <a:pt x="69457" y="0"/>
                  </a:moveTo>
                  <a:lnTo>
                    <a:pt x="1913826" y="0"/>
                  </a:lnTo>
                  <a:cubicBezTo>
                    <a:pt x="1932247" y="0"/>
                    <a:pt x="1949914" y="7318"/>
                    <a:pt x="1962940" y="20344"/>
                  </a:cubicBezTo>
                  <a:cubicBezTo>
                    <a:pt x="1975965" y="33369"/>
                    <a:pt x="1983283" y="51036"/>
                    <a:pt x="1983283" y="69457"/>
                  </a:cubicBezTo>
                  <a:lnTo>
                    <a:pt x="1983283" y="324367"/>
                  </a:lnTo>
                  <a:cubicBezTo>
                    <a:pt x="1983283" y="342788"/>
                    <a:pt x="1975965" y="360455"/>
                    <a:pt x="1962940" y="373480"/>
                  </a:cubicBezTo>
                  <a:cubicBezTo>
                    <a:pt x="1949914" y="386506"/>
                    <a:pt x="1932247" y="393824"/>
                    <a:pt x="1913826" y="393824"/>
                  </a:cubicBezTo>
                  <a:lnTo>
                    <a:pt x="69457" y="393824"/>
                  </a:lnTo>
                  <a:cubicBezTo>
                    <a:pt x="51036" y="393824"/>
                    <a:pt x="33369" y="386506"/>
                    <a:pt x="20344" y="373480"/>
                  </a:cubicBezTo>
                  <a:cubicBezTo>
                    <a:pt x="7318" y="360455"/>
                    <a:pt x="0" y="342788"/>
                    <a:pt x="0" y="324367"/>
                  </a:cubicBezTo>
                  <a:lnTo>
                    <a:pt x="0" y="69457"/>
                  </a:lnTo>
                  <a:cubicBezTo>
                    <a:pt x="0" y="51036"/>
                    <a:pt x="7318" y="33369"/>
                    <a:pt x="20344" y="20344"/>
                  </a:cubicBezTo>
                  <a:cubicBezTo>
                    <a:pt x="33369" y="7318"/>
                    <a:pt x="51036" y="0"/>
                    <a:pt x="69457" y="0"/>
                  </a:cubicBezTo>
                  <a:close/>
                </a:path>
              </a:pathLst>
            </a:custGeom>
            <a:solidFill>
              <a:srgbClr val="BB830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983283" cy="422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14438" y="1999873"/>
            <a:ext cx="4846965" cy="56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COST IMPACT: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88393" y="1952248"/>
            <a:ext cx="592136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266" indent="-270133" lvl="1">
              <a:lnSpc>
                <a:spcPts val="3002"/>
              </a:lnSpc>
              <a:buFont typeface="Arial"/>
              <a:buChar char="•"/>
            </a:pPr>
            <a:r>
              <a:rPr lang="en-US" sz="250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Lower attrition → reduced hiring costs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95605" y="3298986"/>
            <a:ext cx="5684632" cy="1128881"/>
            <a:chOff x="0" y="0"/>
            <a:chExt cx="1983283" cy="3938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83283" cy="393850"/>
            </a:xfrm>
            <a:custGeom>
              <a:avLst/>
              <a:gdLst/>
              <a:ahLst/>
              <a:cxnLst/>
              <a:rect r="r" b="b" t="t" l="l"/>
              <a:pathLst>
                <a:path h="393850" w="1983283">
                  <a:moveTo>
                    <a:pt x="69457" y="0"/>
                  </a:moveTo>
                  <a:lnTo>
                    <a:pt x="1913826" y="0"/>
                  </a:lnTo>
                  <a:cubicBezTo>
                    <a:pt x="1932247" y="0"/>
                    <a:pt x="1949914" y="7318"/>
                    <a:pt x="1962940" y="20344"/>
                  </a:cubicBezTo>
                  <a:cubicBezTo>
                    <a:pt x="1975965" y="33369"/>
                    <a:pt x="1983283" y="51036"/>
                    <a:pt x="1983283" y="69457"/>
                  </a:cubicBezTo>
                  <a:lnTo>
                    <a:pt x="1983283" y="324393"/>
                  </a:lnTo>
                  <a:cubicBezTo>
                    <a:pt x="1983283" y="342814"/>
                    <a:pt x="1975965" y="360481"/>
                    <a:pt x="1962940" y="373506"/>
                  </a:cubicBezTo>
                  <a:cubicBezTo>
                    <a:pt x="1949914" y="386532"/>
                    <a:pt x="1932247" y="393850"/>
                    <a:pt x="1913826" y="393850"/>
                  </a:cubicBezTo>
                  <a:lnTo>
                    <a:pt x="69457" y="393850"/>
                  </a:lnTo>
                  <a:cubicBezTo>
                    <a:pt x="51036" y="393850"/>
                    <a:pt x="33369" y="386532"/>
                    <a:pt x="20344" y="373506"/>
                  </a:cubicBezTo>
                  <a:cubicBezTo>
                    <a:pt x="7318" y="360481"/>
                    <a:pt x="0" y="342814"/>
                    <a:pt x="0" y="324393"/>
                  </a:cubicBezTo>
                  <a:lnTo>
                    <a:pt x="0" y="69457"/>
                  </a:lnTo>
                  <a:cubicBezTo>
                    <a:pt x="0" y="51036"/>
                    <a:pt x="7318" y="33369"/>
                    <a:pt x="20344" y="20344"/>
                  </a:cubicBezTo>
                  <a:cubicBezTo>
                    <a:pt x="33369" y="7318"/>
                    <a:pt x="51036" y="0"/>
                    <a:pt x="69457" y="0"/>
                  </a:cubicBezTo>
                  <a:close/>
                </a:path>
              </a:pathLst>
            </a:custGeom>
            <a:solidFill>
              <a:srgbClr val="BB830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983283" cy="42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65241" y="3594325"/>
            <a:ext cx="4846965" cy="56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EFFICIENCY IMPACT: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88393" y="3472901"/>
            <a:ext cx="592136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266" indent="-270133" lvl="1">
              <a:lnSpc>
                <a:spcPts val="3002"/>
              </a:lnSpc>
              <a:buFont typeface="Arial"/>
              <a:buChar char="•"/>
            </a:pPr>
            <a:r>
              <a:rPr lang="en-US" sz="250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Better role-salary alig</a:t>
            </a:r>
            <a:r>
              <a:rPr lang="en-US" sz="250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nment</a:t>
            </a:r>
          </a:p>
          <a:p>
            <a:pPr algn="just" marL="540266" indent="-270133" lvl="1">
              <a:lnSpc>
                <a:spcPts val="3002"/>
              </a:lnSpc>
              <a:buFont typeface="Arial"/>
              <a:buChar char="•"/>
            </a:pPr>
            <a:r>
              <a:rPr lang="en-US" sz="250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Improved workforce planning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95605" y="4879990"/>
            <a:ext cx="5684632" cy="1128881"/>
            <a:chOff x="0" y="0"/>
            <a:chExt cx="1983283" cy="3938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83283" cy="393850"/>
            </a:xfrm>
            <a:custGeom>
              <a:avLst/>
              <a:gdLst/>
              <a:ahLst/>
              <a:cxnLst/>
              <a:rect r="r" b="b" t="t" l="l"/>
              <a:pathLst>
                <a:path h="393850" w="1983283">
                  <a:moveTo>
                    <a:pt x="69457" y="0"/>
                  </a:moveTo>
                  <a:lnTo>
                    <a:pt x="1913826" y="0"/>
                  </a:lnTo>
                  <a:cubicBezTo>
                    <a:pt x="1932247" y="0"/>
                    <a:pt x="1949914" y="7318"/>
                    <a:pt x="1962940" y="20344"/>
                  </a:cubicBezTo>
                  <a:cubicBezTo>
                    <a:pt x="1975965" y="33369"/>
                    <a:pt x="1983283" y="51036"/>
                    <a:pt x="1983283" y="69457"/>
                  </a:cubicBezTo>
                  <a:lnTo>
                    <a:pt x="1983283" y="324393"/>
                  </a:lnTo>
                  <a:cubicBezTo>
                    <a:pt x="1983283" y="342814"/>
                    <a:pt x="1975965" y="360481"/>
                    <a:pt x="1962940" y="373506"/>
                  </a:cubicBezTo>
                  <a:cubicBezTo>
                    <a:pt x="1949914" y="386532"/>
                    <a:pt x="1932247" y="393850"/>
                    <a:pt x="1913826" y="393850"/>
                  </a:cubicBezTo>
                  <a:lnTo>
                    <a:pt x="69457" y="393850"/>
                  </a:lnTo>
                  <a:cubicBezTo>
                    <a:pt x="51036" y="393850"/>
                    <a:pt x="33369" y="386532"/>
                    <a:pt x="20344" y="373506"/>
                  </a:cubicBezTo>
                  <a:cubicBezTo>
                    <a:pt x="7318" y="360481"/>
                    <a:pt x="0" y="342814"/>
                    <a:pt x="0" y="324393"/>
                  </a:cubicBezTo>
                  <a:lnTo>
                    <a:pt x="0" y="69457"/>
                  </a:lnTo>
                  <a:cubicBezTo>
                    <a:pt x="0" y="51036"/>
                    <a:pt x="7318" y="33369"/>
                    <a:pt x="20344" y="20344"/>
                  </a:cubicBezTo>
                  <a:cubicBezTo>
                    <a:pt x="33369" y="7318"/>
                    <a:pt x="51036" y="0"/>
                    <a:pt x="69457" y="0"/>
                  </a:cubicBezTo>
                  <a:close/>
                </a:path>
              </a:pathLst>
            </a:custGeom>
            <a:solidFill>
              <a:srgbClr val="BB830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983283" cy="42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465241" y="5175330"/>
            <a:ext cx="4846965" cy="56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EFFICIENCY IMPACT: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88393" y="4996901"/>
            <a:ext cx="592136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266" indent="-270133" lvl="1">
              <a:lnSpc>
                <a:spcPts val="3002"/>
              </a:lnSpc>
              <a:buFont typeface="Arial"/>
              <a:buChar char="•"/>
            </a:pPr>
            <a:r>
              <a:rPr lang="en-US" sz="250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Higher satisfactio</a:t>
            </a:r>
            <a:r>
              <a:rPr lang="en-US" sz="250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 → better productivity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3420572" y="7125035"/>
            <a:ext cx="9389184" cy="3368618"/>
            <a:chOff x="0" y="0"/>
            <a:chExt cx="3275746" cy="11752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275746" cy="1175260"/>
            </a:xfrm>
            <a:custGeom>
              <a:avLst/>
              <a:gdLst/>
              <a:ahLst/>
              <a:cxnLst/>
              <a:rect r="r" b="b" t="t" l="l"/>
              <a:pathLst>
                <a:path h="1175260" w="3275746">
                  <a:moveTo>
                    <a:pt x="42052" y="0"/>
                  </a:moveTo>
                  <a:lnTo>
                    <a:pt x="3233694" y="0"/>
                  </a:lnTo>
                  <a:cubicBezTo>
                    <a:pt x="3244847" y="0"/>
                    <a:pt x="3255543" y="4431"/>
                    <a:pt x="3263429" y="12317"/>
                  </a:cubicBezTo>
                  <a:cubicBezTo>
                    <a:pt x="3271316" y="20203"/>
                    <a:pt x="3275746" y="30899"/>
                    <a:pt x="3275746" y="42052"/>
                  </a:cubicBezTo>
                  <a:lnTo>
                    <a:pt x="3275746" y="1133208"/>
                  </a:lnTo>
                  <a:cubicBezTo>
                    <a:pt x="3275746" y="1156433"/>
                    <a:pt x="3256919" y="1175260"/>
                    <a:pt x="3233694" y="1175260"/>
                  </a:cubicBezTo>
                  <a:lnTo>
                    <a:pt x="42052" y="1175260"/>
                  </a:lnTo>
                  <a:cubicBezTo>
                    <a:pt x="18828" y="1175260"/>
                    <a:pt x="0" y="1156433"/>
                    <a:pt x="0" y="1133208"/>
                  </a:cubicBezTo>
                  <a:lnTo>
                    <a:pt x="0" y="42052"/>
                  </a:lnTo>
                  <a:cubicBezTo>
                    <a:pt x="0" y="18828"/>
                    <a:pt x="18828" y="0"/>
                    <a:pt x="42052" y="0"/>
                  </a:cubicBezTo>
                  <a:close/>
                </a:path>
              </a:pathLst>
            </a:custGeom>
            <a:solidFill>
              <a:srgbClr val="BB830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3275746" cy="1203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4427334" y="7860195"/>
            <a:ext cx="7375660" cy="1898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3116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Why approve this project?</a:t>
            </a:r>
          </a:p>
          <a:p>
            <a:pPr algn="just">
              <a:lnSpc>
                <a:spcPts val="3740"/>
              </a:lnSpc>
            </a:pPr>
            <a:r>
              <a:rPr lang="en-US" sz="311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It enables data-driven HR and policy decisions instead of intuition-based ones.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DAHBmvQRQ0s</dc:identifier>
  <dcterms:modified xsi:type="dcterms:W3CDTF">2011-08-01T06:04:30Z</dcterms:modified>
  <cp:revision>1</cp:revision>
  <dc:title>DVA ppt</dc:title>
</cp:coreProperties>
</file>